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4" r:id="rId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629"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5" name="Footer Placeholder 4"/>
          <p:cNvSpPr>
            <a:spLocks noGrp="1"/>
          </p:cNvSpPr>
          <p:nvPr>
            <p:ph type="ftr" sz="quarter" idx="11"/>
          </p:nvPr>
        </p:nvSpPr>
        <p:spPr>
          <a:xfrm>
            <a:off x="5332412" y="5883275"/>
            <a:ext cx="4324044" cy="365125"/>
          </a:xfrm>
        </p:spPr>
        <p:txBody>
          <a:bodyPr/>
          <a:lstStyle/>
          <a:p>
            <a:endParaRPr lang="zh-CN" altLang="en-US"/>
          </a:p>
        </p:txBody>
      </p:sp>
      <p:sp>
        <p:nvSpPr>
          <p:cNvPr id="6" name="Slide Number Placeholder 5"/>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1954450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nchor="ct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a:xfrm>
            <a:off x="10951856" y="5867131"/>
            <a:ext cx="551167" cy="365125"/>
          </a:xfrm>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666583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563824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126485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2541638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1712286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2708958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291429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zh-CN" altLang="en-US" smtClean="0"/>
              <a:t>单击此处编辑母版标题样式</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3332880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1360278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2601608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zh-CN" altLang="en-US" smtClean="0"/>
              <a:t>单击此处编辑母版标题样式</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单击此处编辑母版文本样式</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3353580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3319279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zh-CN" altLang="en-US" smtClean="0"/>
              <a:t>单击此处编辑母版标题样式</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zh-CN" altLang="en-US" smtClean="0"/>
              <a:t>单击此处编辑母版文本样式</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13457927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zh-CN" altLang="en-US" smtClean="0"/>
              <a:t>单击此处编辑母版标题样式</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zh-CN" altLang="en-US" smtClean="0"/>
              <a:t>单击此处编辑母版文本样式</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19248972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3264976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3EAAC8D4-BF9B-4BBA-9C55-67E139AAE788}" type="datetimeFigureOut">
              <a:rPr lang="zh-CN" altLang="en-US" smtClean="0"/>
              <a:t>2018/11/15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2193876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EAAC8D4-BF9B-4BBA-9C55-67E139AAE788}" type="datetimeFigureOut">
              <a:rPr lang="zh-CN" altLang="en-US" smtClean="0"/>
              <a:t>2018/11/15</a:t>
            </a:fld>
            <a:endParaRPr lang="zh-CN" alt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zh-CN" alt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C4ABEBA-66CD-4C9B-8D5E-1CEF3375DD43}" type="slidenum">
              <a:rPr lang="zh-CN" altLang="en-US" smtClean="0"/>
              <a:t>‹#›</a:t>
            </a:fld>
            <a:endParaRPr lang="zh-CN" altLang="en-US"/>
          </a:p>
        </p:txBody>
      </p:sp>
    </p:spTree>
    <p:extLst>
      <p:ext uri="{BB962C8B-B14F-4D97-AF65-F5344CB8AC3E}">
        <p14:creationId xmlns:p14="http://schemas.microsoft.com/office/powerpoint/2010/main" val="399028295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741408" cy="2387600"/>
          </a:xfrm>
        </p:spPr>
        <p:txBody>
          <a:bodyPr>
            <a:normAutofit/>
          </a:bodyPr>
          <a:lstStyle/>
          <a:p>
            <a:r>
              <a:rPr lang="en-US" altLang="zh-CN" sz="4000" dirty="0" smtClean="0"/>
              <a:t>《</a:t>
            </a:r>
            <a:r>
              <a:rPr lang="zh-CN" altLang="en-US" sz="4000" dirty="0" smtClean="0"/>
              <a:t>中华人民共和国宪法修正案</a:t>
            </a:r>
            <a:r>
              <a:rPr lang="en-US" altLang="zh-CN" sz="4000" dirty="0" smtClean="0"/>
              <a:t>》</a:t>
            </a:r>
            <a:br>
              <a:rPr lang="en-US" altLang="zh-CN" sz="4000" dirty="0" smtClean="0"/>
            </a:br>
            <a:r>
              <a:rPr lang="en-US" altLang="zh-CN" sz="4000" dirty="0"/>
              <a:t>——</a:t>
            </a:r>
            <a:r>
              <a:rPr lang="zh-CN" altLang="en-US" sz="4000" dirty="0" smtClean="0"/>
              <a:t>修改</a:t>
            </a:r>
            <a:r>
              <a:rPr lang="zh-CN" altLang="en-US" sz="4000" dirty="0"/>
              <a:t>的具体内容</a:t>
            </a:r>
            <a:endParaRPr lang="zh-CN" altLang="en-US" sz="4000" dirty="0"/>
          </a:p>
        </p:txBody>
      </p:sp>
      <p:sp>
        <p:nvSpPr>
          <p:cNvPr id="3" name="副标题 2"/>
          <p:cNvSpPr>
            <a:spLocks noGrp="1"/>
          </p:cNvSpPr>
          <p:nvPr>
            <p:ph type="subTitle" idx="1"/>
          </p:nvPr>
        </p:nvSpPr>
        <p:spPr/>
        <p:txBody>
          <a:bodyPr/>
          <a:lstStyle/>
          <a:p>
            <a:r>
              <a:rPr lang="en-US" altLang="zh-CN" dirty="0" smtClean="0"/>
              <a:t>2018</a:t>
            </a:r>
            <a:r>
              <a:rPr lang="zh-CN" altLang="en-US" dirty="0" smtClean="0"/>
              <a:t>年</a:t>
            </a:r>
            <a:r>
              <a:rPr lang="en-US" altLang="zh-CN" dirty="0" smtClean="0"/>
              <a:t>11</a:t>
            </a:r>
            <a:r>
              <a:rPr lang="zh-CN" altLang="en-US" dirty="0" smtClean="0"/>
              <a:t>月</a:t>
            </a:r>
            <a:r>
              <a:rPr lang="en-US" altLang="zh-CN" dirty="0" smtClean="0"/>
              <a:t>19</a:t>
            </a:r>
            <a:r>
              <a:rPr lang="zh-CN" altLang="en-US" dirty="0" smtClean="0"/>
              <a:t>日  推广部 侯锋</a:t>
            </a:r>
            <a:endParaRPr lang="zh-CN" altLang="en-US" dirty="0"/>
          </a:p>
        </p:txBody>
      </p:sp>
    </p:spTree>
    <p:extLst>
      <p:ext uri="{BB962C8B-B14F-4D97-AF65-F5344CB8AC3E}">
        <p14:creationId xmlns:p14="http://schemas.microsoft.com/office/powerpoint/2010/main" val="570706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819335" y="1295399"/>
            <a:ext cx="6013770" cy="3124201"/>
          </a:xfrm>
        </p:spPr>
        <p:txBody>
          <a:bodyPr/>
          <a:lstStyle/>
          <a:p>
            <a:r>
              <a:rPr lang="zh-CN" altLang="en-US" dirty="0"/>
              <a:t>宪法修正案对我国现行宪法作出</a:t>
            </a:r>
            <a:r>
              <a:rPr lang="en-US" altLang="zh-CN" dirty="0"/>
              <a:t>21</a:t>
            </a:r>
            <a:r>
              <a:rPr lang="zh-CN" altLang="en-US" dirty="0"/>
              <a:t>条修改，其中</a:t>
            </a:r>
            <a:r>
              <a:rPr lang="en-US" altLang="zh-CN" dirty="0"/>
              <a:t>11</a:t>
            </a:r>
            <a:r>
              <a:rPr lang="zh-CN" altLang="en-US" dirty="0"/>
              <a:t>条同设立监察委员会有关。</a:t>
            </a:r>
          </a:p>
        </p:txBody>
      </p:sp>
    </p:spTree>
    <p:extLst>
      <p:ext uri="{BB962C8B-B14F-4D97-AF65-F5344CB8AC3E}">
        <p14:creationId xmlns:p14="http://schemas.microsoft.com/office/powerpoint/2010/main" val="1012896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7588" y="-128017"/>
            <a:ext cx="4135477" cy="6858000"/>
          </a:xfrm>
          <a:prstGeom prst="rect">
            <a:avLst/>
          </a:prstGeom>
        </p:spPr>
      </p:pic>
      <p:sp>
        <p:nvSpPr>
          <p:cNvPr id="7" name="矩形 6"/>
          <p:cNvSpPr/>
          <p:nvPr/>
        </p:nvSpPr>
        <p:spPr>
          <a:xfrm>
            <a:off x="6069762" y="1624758"/>
            <a:ext cx="2013534" cy="978408"/>
          </a:xfrm>
          <a:prstGeom prst="rect">
            <a:avLst/>
          </a:prstGeom>
          <a:solidFill>
            <a:srgbClr val="FF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dirty="0" smtClean="0">
                <a:solidFill>
                  <a:srgbClr val="FFFF00"/>
                </a:solidFill>
              </a:rPr>
              <a:t>科学发展观</a:t>
            </a:r>
            <a:endParaRPr lang="zh-CN" altLang="en-US" dirty="0">
              <a:solidFill>
                <a:srgbClr val="FFFF00"/>
              </a:solidFill>
            </a:endParaRPr>
          </a:p>
        </p:txBody>
      </p:sp>
      <p:sp>
        <p:nvSpPr>
          <p:cNvPr id="10" name="矩形 9"/>
          <p:cNvSpPr/>
          <p:nvPr/>
        </p:nvSpPr>
        <p:spPr>
          <a:xfrm>
            <a:off x="6069762" y="3145536"/>
            <a:ext cx="2013534" cy="978408"/>
          </a:xfrm>
          <a:prstGeom prst="rect">
            <a:avLst/>
          </a:prstGeom>
          <a:solidFill>
            <a:srgbClr val="FF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dirty="0" smtClean="0">
                <a:solidFill>
                  <a:srgbClr val="FFFF00"/>
                </a:solidFill>
                <a:effectLst/>
                <a:latin typeface="仿宋_GB2312"/>
              </a:rPr>
              <a:t>习近平新时代中国特色社会主义思想</a:t>
            </a:r>
            <a:endParaRPr lang="zh-CN" altLang="en-US" dirty="0">
              <a:solidFill>
                <a:srgbClr val="FFFF00"/>
              </a:solidFill>
            </a:endParaRPr>
          </a:p>
        </p:txBody>
      </p:sp>
      <p:sp>
        <p:nvSpPr>
          <p:cNvPr id="11" name="右箭头 10"/>
          <p:cNvSpPr/>
          <p:nvPr/>
        </p:nvSpPr>
        <p:spPr>
          <a:xfrm>
            <a:off x="8348472" y="2113962"/>
            <a:ext cx="521208" cy="18118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smtClean="0"/>
          </a:p>
        </p:txBody>
      </p:sp>
      <p:sp>
        <p:nvSpPr>
          <p:cNvPr id="12" name="右箭头 11"/>
          <p:cNvSpPr/>
          <p:nvPr/>
        </p:nvSpPr>
        <p:spPr>
          <a:xfrm>
            <a:off x="8348472" y="3544149"/>
            <a:ext cx="521208" cy="18118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smtClean="0"/>
          </a:p>
        </p:txBody>
      </p:sp>
      <p:sp>
        <p:nvSpPr>
          <p:cNvPr id="13" name="矩形 12"/>
          <p:cNvSpPr/>
          <p:nvPr/>
        </p:nvSpPr>
        <p:spPr>
          <a:xfrm>
            <a:off x="9134856" y="1624759"/>
            <a:ext cx="1014984" cy="978408"/>
          </a:xfrm>
          <a:prstGeom prst="rect">
            <a:avLst/>
          </a:prstGeom>
          <a:solidFill>
            <a:srgbClr val="FF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dirty="0" smtClean="0">
                <a:solidFill>
                  <a:srgbClr val="FFFF00"/>
                </a:solidFill>
              </a:rPr>
              <a:t>胡锦涛</a:t>
            </a:r>
            <a:endParaRPr lang="zh-CN" altLang="en-US" dirty="0">
              <a:solidFill>
                <a:srgbClr val="FFFF00"/>
              </a:solidFill>
            </a:endParaRPr>
          </a:p>
        </p:txBody>
      </p:sp>
      <p:sp>
        <p:nvSpPr>
          <p:cNvPr id="14" name="矩形 13"/>
          <p:cNvSpPr/>
          <p:nvPr/>
        </p:nvSpPr>
        <p:spPr>
          <a:xfrm>
            <a:off x="9143073" y="3145536"/>
            <a:ext cx="1006767" cy="978408"/>
          </a:xfrm>
          <a:prstGeom prst="rect">
            <a:avLst/>
          </a:prstGeom>
          <a:solidFill>
            <a:srgbClr val="FF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dirty="0" smtClean="0">
                <a:solidFill>
                  <a:srgbClr val="FFFF00"/>
                </a:solidFill>
              </a:rPr>
              <a:t>习近平</a:t>
            </a:r>
            <a:endParaRPr lang="zh-CN" altLang="en-US" dirty="0">
              <a:solidFill>
                <a:srgbClr val="FFFF00"/>
              </a:solidFill>
            </a:endParaRPr>
          </a:p>
        </p:txBody>
      </p:sp>
      <p:sp>
        <p:nvSpPr>
          <p:cNvPr id="15" name="右箭头 14"/>
          <p:cNvSpPr/>
          <p:nvPr/>
        </p:nvSpPr>
        <p:spPr>
          <a:xfrm>
            <a:off x="10351008" y="2023371"/>
            <a:ext cx="521208" cy="18118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smtClean="0"/>
          </a:p>
        </p:txBody>
      </p:sp>
      <p:sp>
        <p:nvSpPr>
          <p:cNvPr id="16" name="右箭头 15"/>
          <p:cNvSpPr/>
          <p:nvPr/>
        </p:nvSpPr>
        <p:spPr>
          <a:xfrm>
            <a:off x="10351008" y="3453558"/>
            <a:ext cx="521208" cy="18118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smtClean="0"/>
          </a:p>
        </p:txBody>
      </p:sp>
      <p:sp>
        <p:nvSpPr>
          <p:cNvPr id="17" name="矩形 16"/>
          <p:cNvSpPr/>
          <p:nvPr/>
        </p:nvSpPr>
        <p:spPr>
          <a:xfrm>
            <a:off x="11073384" y="1624759"/>
            <a:ext cx="1014984" cy="978408"/>
          </a:xfrm>
          <a:prstGeom prst="rect">
            <a:avLst/>
          </a:prstGeom>
          <a:solidFill>
            <a:srgbClr val="FF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dirty="0" smtClean="0">
                <a:solidFill>
                  <a:srgbClr val="FFFF00"/>
                </a:solidFill>
              </a:rPr>
              <a:t>十八大确定</a:t>
            </a:r>
            <a:endParaRPr lang="zh-CN" altLang="en-US" dirty="0">
              <a:solidFill>
                <a:srgbClr val="FFFF00"/>
              </a:solidFill>
            </a:endParaRPr>
          </a:p>
        </p:txBody>
      </p:sp>
      <p:sp>
        <p:nvSpPr>
          <p:cNvPr id="18" name="矩形 17"/>
          <p:cNvSpPr/>
          <p:nvPr/>
        </p:nvSpPr>
        <p:spPr>
          <a:xfrm>
            <a:off x="11081601" y="3145536"/>
            <a:ext cx="1006767" cy="978408"/>
          </a:xfrm>
          <a:prstGeom prst="rect">
            <a:avLst/>
          </a:prstGeom>
          <a:solidFill>
            <a:srgbClr val="FF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dirty="0" smtClean="0">
                <a:solidFill>
                  <a:srgbClr val="FFFF00"/>
                </a:solidFill>
              </a:rPr>
              <a:t>十九大确定</a:t>
            </a:r>
            <a:endParaRPr lang="zh-CN" altLang="en-US" dirty="0">
              <a:solidFill>
                <a:srgbClr val="FFFF00"/>
              </a:solidFill>
            </a:endParaRPr>
          </a:p>
        </p:txBody>
      </p:sp>
      <p:sp>
        <p:nvSpPr>
          <p:cNvPr id="20" name="矩形 19"/>
          <p:cNvSpPr/>
          <p:nvPr/>
        </p:nvSpPr>
        <p:spPr>
          <a:xfrm>
            <a:off x="5992368" y="4343147"/>
            <a:ext cx="6096000" cy="646331"/>
          </a:xfrm>
          <a:prstGeom prst="rect">
            <a:avLst/>
          </a:prstGeom>
        </p:spPr>
        <p:txBody>
          <a:bodyPr>
            <a:spAutoFit/>
          </a:bodyPr>
          <a:lstStyle/>
          <a:p>
            <a:r>
              <a:rPr lang="zh-CN" altLang="en-US" dirty="0" smtClean="0">
                <a:effectLst/>
                <a:latin typeface="黑体" panose="02010609060101010101" pitchFamily="49" charset="-122"/>
                <a:ea typeface="黑体" panose="02010609060101010101" pitchFamily="49" charset="-122"/>
              </a:rPr>
              <a:t>确立科学发展观、习近平新时代中国特色社会主义思想在国家政治和社会生活中的指导地位。</a:t>
            </a:r>
            <a:endParaRPr lang="zh-CN" altLang="en-US" dirty="0"/>
          </a:p>
        </p:txBody>
      </p:sp>
      <p:sp>
        <p:nvSpPr>
          <p:cNvPr id="21" name="矩形 20"/>
          <p:cNvSpPr/>
          <p:nvPr/>
        </p:nvSpPr>
        <p:spPr>
          <a:xfrm>
            <a:off x="5992368" y="4985249"/>
            <a:ext cx="5890127" cy="646331"/>
          </a:xfrm>
          <a:prstGeom prst="rect">
            <a:avLst/>
          </a:prstGeom>
        </p:spPr>
        <p:txBody>
          <a:bodyPr wrap="square">
            <a:spAutoFit/>
          </a:bodyPr>
          <a:lstStyle/>
          <a:p>
            <a:r>
              <a:rPr lang="zh-CN" altLang="en-US" dirty="0" smtClean="0">
                <a:effectLst/>
                <a:latin typeface="黑体" panose="02010609060101010101" pitchFamily="49" charset="-122"/>
                <a:ea typeface="黑体" panose="02010609060101010101" pitchFamily="49" charset="-122"/>
              </a:rPr>
              <a:t>调整充实中国特色社会主义事业总体布局和第二个百年奋斗目标的内容。</a:t>
            </a:r>
            <a:endParaRPr lang="zh-CN" altLang="en-US" dirty="0"/>
          </a:p>
        </p:txBody>
      </p:sp>
      <p:sp>
        <p:nvSpPr>
          <p:cNvPr id="22" name="矩形 21"/>
          <p:cNvSpPr/>
          <p:nvPr/>
        </p:nvSpPr>
        <p:spPr>
          <a:xfrm>
            <a:off x="6069762" y="5893206"/>
            <a:ext cx="3185487" cy="369332"/>
          </a:xfrm>
          <a:prstGeom prst="rect">
            <a:avLst/>
          </a:prstGeom>
        </p:spPr>
        <p:txBody>
          <a:bodyPr wrap="none">
            <a:spAutoFit/>
          </a:bodyPr>
          <a:lstStyle/>
          <a:p>
            <a:r>
              <a:rPr lang="zh-CN" altLang="en-US" dirty="0" smtClean="0">
                <a:effectLst/>
                <a:latin typeface="黑体" panose="02010609060101010101" pitchFamily="49" charset="-122"/>
                <a:ea typeface="黑体" panose="02010609060101010101" pitchFamily="49" charset="-122"/>
              </a:rPr>
              <a:t>完善依法治国和宪法实施举措</a:t>
            </a:r>
            <a:endParaRPr lang="zh-CN" altLang="en-US" dirty="0"/>
          </a:p>
        </p:txBody>
      </p:sp>
    </p:spTree>
    <p:extLst>
      <p:ext uri="{BB962C8B-B14F-4D97-AF65-F5344CB8AC3E}">
        <p14:creationId xmlns:p14="http://schemas.microsoft.com/office/powerpoint/2010/main" val="5266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0556" y="0"/>
            <a:ext cx="5715000" cy="6772275"/>
          </a:xfrm>
          <a:prstGeom prst="rect">
            <a:avLst/>
          </a:prstGeom>
        </p:spPr>
      </p:pic>
      <p:sp>
        <p:nvSpPr>
          <p:cNvPr id="5" name="矩形 4"/>
          <p:cNvSpPr/>
          <p:nvPr/>
        </p:nvSpPr>
        <p:spPr>
          <a:xfrm>
            <a:off x="7272879" y="1781294"/>
            <a:ext cx="4339650" cy="369332"/>
          </a:xfrm>
          <a:prstGeom prst="rect">
            <a:avLst/>
          </a:prstGeom>
        </p:spPr>
        <p:txBody>
          <a:bodyPr wrap="none">
            <a:spAutoFit/>
          </a:bodyPr>
          <a:lstStyle/>
          <a:p>
            <a:r>
              <a:rPr lang="zh-CN" altLang="en-US" dirty="0" smtClean="0">
                <a:effectLst/>
                <a:latin typeface="黑体" panose="02010609060101010101" pitchFamily="49" charset="-122"/>
                <a:ea typeface="黑体" panose="02010609060101010101" pitchFamily="49" charset="-122"/>
              </a:rPr>
              <a:t>充实完善我国革命和建设发展历程的内容</a:t>
            </a:r>
            <a:endParaRPr lang="zh-CN" altLang="en-US" dirty="0"/>
          </a:p>
        </p:txBody>
      </p:sp>
      <p:sp>
        <p:nvSpPr>
          <p:cNvPr id="6" name="矩形 5"/>
          <p:cNvSpPr/>
          <p:nvPr/>
        </p:nvSpPr>
        <p:spPr>
          <a:xfrm>
            <a:off x="7272879" y="2942582"/>
            <a:ext cx="4339650" cy="369332"/>
          </a:xfrm>
          <a:prstGeom prst="rect">
            <a:avLst/>
          </a:prstGeom>
        </p:spPr>
        <p:txBody>
          <a:bodyPr wrap="none">
            <a:spAutoFit/>
          </a:bodyPr>
          <a:lstStyle/>
          <a:p>
            <a:r>
              <a:rPr lang="zh-CN" altLang="en-US" dirty="0" smtClean="0">
                <a:effectLst/>
                <a:latin typeface="黑体" panose="02010609060101010101" pitchFamily="49" charset="-122"/>
                <a:ea typeface="黑体" panose="02010609060101010101" pitchFamily="49" charset="-122"/>
              </a:rPr>
              <a:t>充实完善爱国统一战线和民族关系的内容</a:t>
            </a:r>
            <a:endParaRPr lang="zh-CN" altLang="en-US" dirty="0"/>
          </a:p>
        </p:txBody>
      </p:sp>
    </p:spTree>
    <p:extLst>
      <p:ext uri="{BB962C8B-B14F-4D97-AF65-F5344CB8AC3E}">
        <p14:creationId xmlns:p14="http://schemas.microsoft.com/office/powerpoint/2010/main" val="1624701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9236" y="0"/>
            <a:ext cx="4030167" cy="6858000"/>
          </a:xfrm>
          <a:prstGeom prst="rect">
            <a:avLst/>
          </a:prstGeom>
        </p:spPr>
      </p:pic>
      <p:sp>
        <p:nvSpPr>
          <p:cNvPr id="5" name="矩形 4"/>
          <p:cNvSpPr/>
          <p:nvPr/>
        </p:nvSpPr>
        <p:spPr>
          <a:xfrm>
            <a:off x="6376767" y="1013198"/>
            <a:ext cx="4339650" cy="369332"/>
          </a:xfrm>
          <a:prstGeom prst="rect">
            <a:avLst/>
          </a:prstGeom>
        </p:spPr>
        <p:txBody>
          <a:bodyPr wrap="none">
            <a:spAutoFit/>
          </a:bodyPr>
          <a:lstStyle/>
          <a:p>
            <a:r>
              <a:rPr lang="zh-CN" altLang="en-US" dirty="0" smtClean="0">
                <a:effectLst/>
                <a:latin typeface="黑体" panose="02010609060101010101" pitchFamily="49" charset="-122"/>
                <a:ea typeface="黑体" panose="02010609060101010101" pitchFamily="49" charset="-122"/>
              </a:rPr>
              <a:t>充实完善爱国统一战线和民族关系的内容</a:t>
            </a:r>
            <a:endParaRPr lang="zh-CN" altLang="en-US" dirty="0"/>
          </a:p>
        </p:txBody>
      </p:sp>
      <p:sp>
        <p:nvSpPr>
          <p:cNvPr id="6" name="矩形 5"/>
          <p:cNvSpPr/>
          <p:nvPr/>
        </p:nvSpPr>
        <p:spPr>
          <a:xfrm>
            <a:off x="6518392" y="4652510"/>
            <a:ext cx="3185487" cy="369332"/>
          </a:xfrm>
          <a:prstGeom prst="rect">
            <a:avLst/>
          </a:prstGeom>
        </p:spPr>
        <p:txBody>
          <a:bodyPr wrap="none">
            <a:spAutoFit/>
          </a:bodyPr>
          <a:lstStyle/>
          <a:p>
            <a:r>
              <a:rPr lang="zh-CN" altLang="en-US" dirty="0" smtClean="0">
                <a:effectLst/>
                <a:latin typeface="黑体" panose="02010609060101010101" pitchFamily="49" charset="-122"/>
                <a:ea typeface="黑体" panose="02010609060101010101" pitchFamily="49" charset="-122"/>
              </a:rPr>
              <a:t>充实和平外交政策方面的内容</a:t>
            </a:r>
            <a:endParaRPr lang="zh-CN" altLang="en-US" dirty="0"/>
          </a:p>
        </p:txBody>
      </p:sp>
    </p:spTree>
    <p:extLst>
      <p:ext uri="{BB962C8B-B14F-4D97-AF65-F5344CB8AC3E}">
        <p14:creationId xmlns:p14="http://schemas.microsoft.com/office/powerpoint/2010/main" val="553946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904" y="0"/>
            <a:ext cx="4050000" cy="6858000"/>
          </a:xfrm>
          <a:prstGeom prst="rect">
            <a:avLst/>
          </a:prstGeom>
        </p:spPr>
      </p:pic>
      <p:sp>
        <p:nvSpPr>
          <p:cNvPr id="5" name="矩形 4"/>
          <p:cNvSpPr/>
          <p:nvPr/>
        </p:nvSpPr>
        <p:spPr>
          <a:xfrm>
            <a:off x="6337959" y="894326"/>
            <a:ext cx="4801314" cy="369332"/>
          </a:xfrm>
          <a:prstGeom prst="rect">
            <a:avLst/>
          </a:prstGeom>
        </p:spPr>
        <p:txBody>
          <a:bodyPr wrap="none">
            <a:spAutoFit/>
          </a:bodyPr>
          <a:lstStyle/>
          <a:p>
            <a:r>
              <a:rPr lang="zh-CN" altLang="en-US" dirty="0" smtClean="0">
                <a:effectLst/>
                <a:latin typeface="黑体" panose="02010609060101010101" pitchFamily="49" charset="-122"/>
                <a:ea typeface="黑体" panose="02010609060101010101" pitchFamily="49" charset="-122"/>
              </a:rPr>
              <a:t>充实坚持和加强中国共产党全面领导的内容。</a:t>
            </a:r>
            <a:endParaRPr lang="zh-CN" altLang="en-US" dirty="0"/>
          </a:p>
        </p:txBody>
      </p:sp>
      <p:sp>
        <p:nvSpPr>
          <p:cNvPr id="6" name="矩形 5"/>
          <p:cNvSpPr/>
          <p:nvPr/>
        </p:nvSpPr>
        <p:spPr>
          <a:xfrm>
            <a:off x="6426952" y="3244334"/>
            <a:ext cx="3416320" cy="369332"/>
          </a:xfrm>
          <a:prstGeom prst="rect">
            <a:avLst/>
          </a:prstGeom>
        </p:spPr>
        <p:txBody>
          <a:bodyPr wrap="none">
            <a:spAutoFit/>
          </a:bodyPr>
          <a:lstStyle/>
          <a:p>
            <a:r>
              <a:rPr lang="zh-CN" altLang="en-US" dirty="0" smtClean="0">
                <a:effectLst/>
                <a:latin typeface="黑体" panose="02010609060101010101" pitchFamily="49" charset="-122"/>
                <a:ea typeface="黑体" panose="02010609060101010101" pitchFamily="49" charset="-122"/>
              </a:rPr>
              <a:t>增加有关监察委员会的各项规定</a:t>
            </a:r>
            <a:endParaRPr lang="zh-CN" altLang="en-US" dirty="0"/>
          </a:p>
        </p:txBody>
      </p:sp>
      <p:sp>
        <p:nvSpPr>
          <p:cNvPr id="7" name="矩形 6"/>
          <p:cNvSpPr/>
          <p:nvPr/>
        </p:nvSpPr>
        <p:spPr>
          <a:xfrm>
            <a:off x="6337959" y="5594342"/>
            <a:ext cx="4339650" cy="369332"/>
          </a:xfrm>
          <a:prstGeom prst="rect">
            <a:avLst/>
          </a:prstGeom>
        </p:spPr>
        <p:txBody>
          <a:bodyPr wrap="none">
            <a:spAutoFit/>
          </a:bodyPr>
          <a:lstStyle/>
          <a:p>
            <a:r>
              <a:rPr lang="zh-CN" altLang="en-US" dirty="0" smtClean="0">
                <a:effectLst/>
                <a:latin typeface="黑体" panose="02010609060101010101" pitchFamily="49" charset="-122"/>
                <a:ea typeface="黑体" panose="02010609060101010101" pitchFamily="49" charset="-122"/>
              </a:rPr>
              <a:t>充实完善爱国统一战线和民族关系的内容</a:t>
            </a:r>
            <a:endParaRPr lang="zh-CN" altLang="en-US" dirty="0"/>
          </a:p>
        </p:txBody>
      </p:sp>
    </p:spTree>
    <p:extLst>
      <p:ext uri="{BB962C8B-B14F-4D97-AF65-F5344CB8AC3E}">
        <p14:creationId xmlns:p14="http://schemas.microsoft.com/office/powerpoint/2010/main" val="2725176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9452" y="128016"/>
            <a:ext cx="5061255" cy="6858000"/>
          </a:xfrm>
          <a:prstGeom prst="rect">
            <a:avLst/>
          </a:prstGeom>
        </p:spPr>
      </p:pic>
      <p:sp>
        <p:nvSpPr>
          <p:cNvPr id="5" name="矩形 4"/>
          <p:cNvSpPr/>
          <p:nvPr/>
        </p:nvSpPr>
        <p:spPr>
          <a:xfrm>
            <a:off x="7302543" y="985766"/>
            <a:ext cx="3877985" cy="369332"/>
          </a:xfrm>
          <a:prstGeom prst="rect">
            <a:avLst/>
          </a:prstGeom>
        </p:spPr>
        <p:txBody>
          <a:bodyPr wrap="none">
            <a:spAutoFit/>
          </a:bodyPr>
          <a:lstStyle/>
          <a:p>
            <a:r>
              <a:rPr lang="zh-CN" altLang="en-US" dirty="0" smtClean="0">
                <a:effectLst/>
                <a:latin typeface="黑体" panose="02010609060101010101" pitchFamily="49" charset="-122"/>
                <a:ea typeface="黑体" panose="02010609060101010101" pitchFamily="49" charset="-122"/>
              </a:rPr>
              <a:t>增加倡导社会主义核心价值观的内容</a:t>
            </a:r>
            <a:endParaRPr lang="zh-CN" altLang="en-US" dirty="0"/>
          </a:p>
        </p:txBody>
      </p:sp>
      <p:sp>
        <p:nvSpPr>
          <p:cNvPr id="6" name="矩形 5"/>
          <p:cNvSpPr/>
          <p:nvPr/>
        </p:nvSpPr>
        <p:spPr>
          <a:xfrm>
            <a:off x="7335606" y="5978390"/>
            <a:ext cx="3185487" cy="369332"/>
          </a:xfrm>
          <a:prstGeom prst="rect">
            <a:avLst/>
          </a:prstGeom>
        </p:spPr>
        <p:txBody>
          <a:bodyPr wrap="none">
            <a:spAutoFit/>
          </a:bodyPr>
          <a:lstStyle/>
          <a:p>
            <a:r>
              <a:rPr lang="zh-CN" altLang="en-US" dirty="0" smtClean="0">
                <a:effectLst/>
                <a:latin typeface="黑体" panose="02010609060101010101" pitchFamily="49" charset="-122"/>
                <a:ea typeface="黑体" panose="02010609060101010101" pitchFamily="49" charset="-122"/>
              </a:rPr>
              <a:t>完善依法治国和宪法实施举措</a:t>
            </a:r>
            <a:endParaRPr lang="zh-CN" altLang="en-US" dirty="0"/>
          </a:p>
        </p:txBody>
      </p:sp>
    </p:spTree>
    <p:extLst>
      <p:ext uri="{BB962C8B-B14F-4D97-AF65-F5344CB8AC3E}">
        <p14:creationId xmlns:p14="http://schemas.microsoft.com/office/powerpoint/2010/main" val="2607370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9822" y="0"/>
            <a:ext cx="2291091" cy="6858000"/>
          </a:xfrm>
          <a:prstGeom prst="rect">
            <a:avLst/>
          </a:prstGeom>
        </p:spPr>
      </p:pic>
      <p:sp>
        <p:nvSpPr>
          <p:cNvPr id="5" name="矩形 4"/>
          <p:cNvSpPr/>
          <p:nvPr/>
        </p:nvSpPr>
        <p:spPr>
          <a:xfrm>
            <a:off x="4616440" y="691896"/>
            <a:ext cx="3416320" cy="369332"/>
          </a:xfrm>
          <a:prstGeom prst="rect">
            <a:avLst/>
          </a:prstGeom>
        </p:spPr>
        <p:txBody>
          <a:bodyPr wrap="none">
            <a:spAutoFit/>
          </a:bodyPr>
          <a:lstStyle/>
          <a:p>
            <a:r>
              <a:rPr lang="zh-CN" altLang="en-US" dirty="0" smtClean="0">
                <a:effectLst/>
                <a:latin typeface="黑体" panose="02010609060101010101" pitchFamily="49" charset="-122"/>
                <a:ea typeface="黑体" panose="02010609060101010101" pitchFamily="49" charset="-122"/>
              </a:rPr>
              <a:t>增加有关监察委员会的各项规定</a:t>
            </a:r>
            <a:endParaRPr lang="zh-CN" altLang="en-US" dirty="0"/>
          </a:p>
        </p:txBody>
      </p:sp>
      <p:sp>
        <p:nvSpPr>
          <p:cNvPr id="6" name="矩形 5"/>
          <p:cNvSpPr/>
          <p:nvPr/>
        </p:nvSpPr>
        <p:spPr>
          <a:xfrm>
            <a:off x="4616440" y="1356360"/>
            <a:ext cx="3416320" cy="369332"/>
          </a:xfrm>
          <a:prstGeom prst="rect">
            <a:avLst/>
          </a:prstGeom>
        </p:spPr>
        <p:txBody>
          <a:bodyPr wrap="none">
            <a:spAutoFit/>
          </a:bodyPr>
          <a:lstStyle/>
          <a:p>
            <a:r>
              <a:rPr lang="zh-CN" altLang="en-US" dirty="0" smtClean="0">
                <a:effectLst/>
                <a:latin typeface="黑体" panose="02010609060101010101" pitchFamily="49" charset="-122"/>
                <a:ea typeface="黑体" panose="02010609060101010101" pitchFamily="49" charset="-122"/>
              </a:rPr>
              <a:t>增加有关监察委员会的各项规定</a:t>
            </a:r>
            <a:endParaRPr lang="zh-CN" altLang="en-US" dirty="0"/>
          </a:p>
        </p:txBody>
      </p:sp>
      <p:sp>
        <p:nvSpPr>
          <p:cNvPr id="8" name="矩形 7"/>
          <p:cNvSpPr/>
          <p:nvPr/>
        </p:nvSpPr>
        <p:spPr>
          <a:xfrm>
            <a:off x="4616440" y="2644247"/>
            <a:ext cx="5222504" cy="923330"/>
          </a:xfrm>
          <a:prstGeom prst="rect">
            <a:avLst/>
          </a:prstGeom>
        </p:spPr>
        <p:txBody>
          <a:bodyPr wrap="square">
            <a:spAutoFit/>
          </a:bodyPr>
          <a:lstStyle/>
          <a:p>
            <a:r>
              <a:rPr lang="en-US" altLang="zh-CN" dirty="0" smtClean="0">
                <a:effectLst/>
                <a:latin typeface="黑体" panose="02010609060101010101" pitchFamily="49" charset="-122"/>
                <a:ea typeface="黑体" panose="02010609060101010101" pitchFamily="49" charset="-122"/>
              </a:rPr>
              <a:t>2</a:t>
            </a:r>
            <a:r>
              <a:rPr lang="zh-CN" altLang="en-US" dirty="0" smtClean="0">
                <a:effectLst/>
                <a:latin typeface="黑体" panose="02010609060101010101" pitchFamily="49" charset="-122"/>
                <a:ea typeface="黑体" panose="02010609060101010101" pitchFamily="49" charset="-122"/>
              </a:rPr>
              <a:t>月</a:t>
            </a:r>
            <a:r>
              <a:rPr lang="en-US" altLang="zh-CN" dirty="0" smtClean="0">
                <a:effectLst/>
                <a:latin typeface="黑体" panose="02010609060101010101" pitchFamily="49" charset="-122"/>
                <a:ea typeface="黑体" panose="02010609060101010101" pitchFamily="49" charset="-122"/>
              </a:rPr>
              <a:t>28</a:t>
            </a:r>
            <a:r>
              <a:rPr lang="zh-CN" altLang="en-US" dirty="0" smtClean="0">
                <a:effectLst/>
                <a:latin typeface="黑体" panose="02010609060101010101" pitchFamily="49" charset="-122"/>
                <a:ea typeface="黑体" panose="02010609060101010101" pitchFamily="49" charset="-122"/>
              </a:rPr>
              <a:t>日，党的十九届三中全会审议通过的</a:t>
            </a:r>
            <a:r>
              <a:rPr lang="en-US" altLang="zh-CN" dirty="0" smtClean="0">
                <a:effectLst/>
                <a:latin typeface="黑体" panose="02010609060101010101" pitchFamily="49" charset="-122"/>
                <a:ea typeface="黑体" panose="02010609060101010101" pitchFamily="49" charset="-122"/>
              </a:rPr>
              <a:t>《</a:t>
            </a:r>
            <a:r>
              <a:rPr lang="zh-CN" altLang="en-US" dirty="0" smtClean="0">
                <a:effectLst/>
                <a:latin typeface="黑体" panose="02010609060101010101" pitchFamily="49" charset="-122"/>
                <a:ea typeface="黑体" panose="02010609060101010101" pitchFamily="49" charset="-122"/>
              </a:rPr>
              <a:t>深化党和国家机构改革方案</a:t>
            </a:r>
            <a:r>
              <a:rPr lang="en-US" altLang="zh-CN" dirty="0" smtClean="0">
                <a:effectLst/>
                <a:latin typeface="黑体" panose="02010609060101010101" pitchFamily="49" charset="-122"/>
                <a:ea typeface="黑体" panose="02010609060101010101" pitchFamily="49" charset="-122"/>
              </a:rPr>
              <a:t>》</a:t>
            </a:r>
            <a:r>
              <a:rPr lang="zh-CN" altLang="en-US" dirty="0" smtClean="0">
                <a:effectLst/>
                <a:latin typeface="黑体" panose="02010609060101010101" pitchFamily="49" charset="-122"/>
                <a:ea typeface="黑体" panose="02010609060101010101" pitchFamily="49" charset="-122"/>
              </a:rPr>
              <a:t>提出，将“全国人大法律委员会”更名为“全国人大宪法和法律委员会”。</a:t>
            </a:r>
            <a:endParaRPr lang="zh-CN" altLang="en-US" dirty="0">
              <a:latin typeface="黑体" panose="02010609060101010101" pitchFamily="49" charset="-122"/>
              <a:ea typeface="黑体" panose="02010609060101010101" pitchFamily="49" charset="-122"/>
            </a:endParaRPr>
          </a:p>
        </p:txBody>
      </p:sp>
      <p:sp>
        <p:nvSpPr>
          <p:cNvPr id="9" name="矩形 8"/>
          <p:cNvSpPr/>
          <p:nvPr/>
        </p:nvSpPr>
        <p:spPr>
          <a:xfrm>
            <a:off x="4616440" y="4347710"/>
            <a:ext cx="3647152" cy="369332"/>
          </a:xfrm>
          <a:prstGeom prst="rect">
            <a:avLst/>
          </a:prstGeom>
        </p:spPr>
        <p:txBody>
          <a:bodyPr wrap="none">
            <a:spAutoFit/>
          </a:bodyPr>
          <a:lstStyle/>
          <a:p>
            <a:r>
              <a:rPr lang="zh-CN" altLang="en-US" dirty="0">
                <a:latin typeface="黑体" panose="02010609060101010101" pitchFamily="49" charset="-122"/>
                <a:ea typeface="黑体" panose="02010609060101010101" pitchFamily="49" charset="-122"/>
              </a:rPr>
              <a:t>修改国家主席任职方面的有关规定</a:t>
            </a:r>
          </a:p>
        </p:txBody>
      </p:sp>
      <p:sp>
        <p:nvSpPr>
          <p:cNvPr id="10" name="矩形 9"/>
          <p:cNvSpPr/>
          <p:nvPr/>
        </p:nvSpPr>
        <p:spPr>
          <a:xfrm>
            <a:off x="4616440" y="5497175"/>
            <a:ext cx="5368031" cy="646331"/>
          </a:xfrm>
          <a:prstGeom prst="rect">
            <a:avLst/>
          </a:prstGeom>
        </p:spPr>
        <p:txBody>
          <a:bodyPr wrap="square">
            <a:spAutoFit/>
          </a:bodyPr>
          <a:lstStyle/>
          <a:p>
            <a:r>
              <a:rPr lang="zh-CN" altLang="en-US" dirty="0">
                <a:latin typeface="黑体" panose="02010609060101010101" pitchFamily="49" charset="-122"/>
                <a:ea typeface="黑体" panose="02010609060101010101" pitchFamily="49" charset="-122"/>
              </a:rPr>
              <a:t>调整充实中国特色社会主义事业总体布局和第二个百年奋斗目标的内容</a:t>
            </a:r>
          </a:p>
        </p:txBody>
      </p:sp>
    </p:spTree>
    <p:extLst>
      <p:ext uri="{BB962C8B-B14F-4D97-AF65-F5344CB8AC3E}">
        <p14:creationId xmlns:p14="http://schemas.microsoft.com/office/powerpoint/2010/main" val="10999192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视差">
  <a:themeElements>
    <a:clrScheme name="视差">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视差">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视差">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spDef>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TM03457496[[fn=视差]]</Template>
  <TotalTime>211</TotalTime>
  <Words>242</Words>
  <Application>Microsoft Office PowerPoint</Application>
  <PresentationFormat>宽屏</PresentationFormat>
  <Paragraphs>26</Paragraphs>
  <Slides>8</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8</vt:i4>
      </vt:variant>
    </vt:vector>
  </HeadingPairs>
  <TitlesOfParts>
    <vt:vector size="14" baseType="lpstr">
      <vt:lpstr>仿宋_GB2312</vt:lpstr>
      <vt:lpstr>黑体</vt:lpstr>
      <vt:lpstr>华文楷体</vt:lpstr>
      <vt:lpstr>Arial</vt:lpstr>
      <vt:lpstr>Corbel</vt:lpstr>
      <vt:lpstr>视差</vt:lpstr>
      <vt:lpstr>《中华人民共和国宪法修正案》 ——修改的具体内容</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《中华人民共和国宪法修正案》</dc:title>
  <dc:creator>overhf</dc:creator>
  <cp:lastModifiedBy>overhf</cp:lastModifiedBy>
  <cp:revision>38</cp:revision>
  <dcterms:created xsi:type="dcterms:W3CDTF">2018-11-15T02:24:59Z</dcterms:created>
  <dcterms:modified xsi:type="dcterms:W3CDTF">2018-11-15T05:57:47Z</dcterms:modified>
</cp:coreProperties>
</file>