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0" r:id="rId17"/>
    <p:sldId id="259" r:id="rId18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57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9C70D-B7C8-466D-B87C-22D855EF72C6}" type="datetimeFigureOut">
              <a:rPr lang="zh-CN" altLang="en-US" smtClean="0"/>
              <a:pPr/>
              <a:t>2019-05-07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045BA-9AC9-4435-A9A0-D822685BA7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8110" y="-267970"/>
            <a:ext cx="13886180" cy="781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2309495" y="1410970"/>
            <a:ext cx="844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69720" y="1122680"/>
            <a:ext cx="98894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 国 岫 岩 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91910" y="3602355"/>
            <a:ext cx="602107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      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中国棉纺织行业协会</a:t>
            </a:r>
          </a:p>
          <a:p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综合部   杨娟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3006090" y="1141730"/>
            <a:ext cx="21901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1</a:t>
            </a:r>
            <a:r>
              <a:rPr lang="zh-CN" altLang="en-US" sz="2400"/>
              <a:t>岫岩玉的分类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114040" y="2326005"/>
            <a:ext cx="3409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    2</a:t>
            </a:r>
            <a:r>
              <a:rPr lang="zh-CN" altLang="en-US" sz="2400"/>
              <a:t>岫岩玉蛇纹石玉特性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76295" y="3510280"/>
            <a:ext cx="34855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     3</a:t>
            </a:r>
            <a:r>
              <a:rPr lang="zh-CN" altLang="en-US" sz="2400"/>
              <a:t>岫岩玉透闪石玉特性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95040" y="4580890"/>
            <a:ext cx="4933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        4</a:t>
            </a:r>
            <a:r>
              <a:rPr lang="zh-CN" altLang="en-US" sz="2400"/>
              <a:t>岫岩玉的雕刻文化及指标对比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2119630" y="2237105"/>
            <a:ext cx="84518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/>
              <a:t>新疆和田玉           陕西蓝田玉</a:t>
            </a:r>
          </a:p>
          <a:p>
            <a:r>
              <a:rPr lang="zh-CN" altLang="en-US" sz="4800"/>
              <a:t>河南独山玉           辽宁岫岩玉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15490" y="894715"/>
            <a:ext cx="8138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中国四大名玉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821180" y="509270"/>
            <a:ext cx="6093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一、岫岩玉的分类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75685" y="1867535"/>
            <a:ext cx="694372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/>
              <a:t>1</a:t>
            </a:r>
            <a:r>
              <a:rPr lang="zh-CN" altLang="en-US" sz="2400"/>
              <a:t>、蛇纹石玉（岫玉）</a:t>
            </a:r>
          </a:p>
          <a:p>
            <a:pPr algn="l"/>
            <a:r>
              <a:rPr lang="zh-CN" altLang="en-US" sz="2400"/>
              <a:t>山料：一般岫玉、花玉、甲翠</a:t>
            </a:r>
          </a:p>
          <a:p>
            <a:pPr algn="l"/>
            <a:r>
              <a:rPr lang="zh-CN" altLang="en-US" sz="2400">
                <a:sym typeface="+mn-ea"/>
              </a:rPr>
              <a:t>河料：岫玉河磨玉</a:t>
            </a:r>
          </a:p>
          <a:p>
            <a:pPr algn="l"/>
            <a:endParaRPr lang="zh-CN" altLang="en-US" sz="2400"/>
          </a:p>
          <a:p>
            <a:pPr algn="l"/>
            <a:r>
              <a:rPr lang="en-US" altLang="zh-CN" sz="2400"/>
              <a:t>2</a:t>
            </a:r>
            <a:r>
              <a:rPr lang="zh-CN" altLang="en-US" sz="2400"/>
              <a:t>、透闪石玉（软玉）</a:t>
            </a:r>
          </a:p>
          <a:p>
            <a:pPr algn="l"/>
            <a:r>
              <a:rPr lang="zh-CN" altLang="en-US" sz="2400"/>
              <a:t>山料：老玉</a:t>
            </a:r>
          </a:p>
          <a:p>
            <a:pPr algn="l"/>
            <a:r>
              <a:rPr lang="zh-CN" altLang="en-US" sz="2400"/>
              <a:t>河料：河磨玉（老玉河磨玉）</a:t>
            </a:r>
            <a:endParaRPr lang="en-US" altLang="zh-CN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991870" y="339090"/>
            <a:ext cx="35655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ym typeface="+mn-ea"/>
              </a:rPr>
              <a:t>二、蛇纹石玉（岫玉）</a:t>
            </a:r>
            <a:endParaRPr lang="zh-CN" altLang="en-US" sz="2400"/>
          </a:p>
          <a:p>
            <a:endParaRPr lang="zh-CN" altLang="en-US" sz="2400"/>
          </a:p>
        </p:txBody>
      </p:sp>
      <p:pic>
        <p:nvPicPr>
          <p:cNvPr id="5" name="图片 4" descr="QQ图片201905020953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22105" y="906145"/>
            <a:ext cx="1734820" cy="1692910"/>
          </a:xfrm>
          <a:prstGeom prst="rect">
            <a:avLst/>
          </a:prstGeom>
        </p:spPr>
      </p:pic>
      <p:pic>
        <p:nvPicPr>
          <p:cNvPr id="7" name="图片 6" descr="QQ图片201905020953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9715" y="922020"/>
            <a:ext cx="1956435" cy="1724660"/>
          </a:xfrm>
          <a:prstGeom prst="rect">
            <a:avLst/>
          </a:prstGeom>
        </p:spPr>
      </p:pic>
      <p:pic>
        <p:nvPicPr>
          <p:cNvPr id="8" name="图片 7" descr="QQ图片2019050209534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3705" y="871855"/>
            <a:ext cx="1791335" cy="1761490"/>
          </a:xfrm>
          <a:prstGeom prst="rect">
            <a:avLst/>
          </a:prstGeom>
        </p:spPr>
      </p:pic>
      <p:pic>
        <p:nvPicPr>
          <p:cNvPr id="9" name="图片 8" descr="66746892447157235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47075" y="3834130"/>
            <a:ext cx="3251835" cy="2170430"/>
          </a:xfrm>
          <a:prstGeom prst="rect">
            <a:avLst/>
          </a:prstGeom>
        </p:spPr>
      </p:pic>
      <p:pic>
        <p:nvPicPr>
          <p:cNvPr id="10" name="图片 9" descr="QQ图片2019050210152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72535" y="2948940"/>
            <a:ext cx="3534410" cy="3319145"/>
          </a:xfrm>
          <a:prstGeom prst="rect">
            <a:avLst/>
          </a:prstGeom>
        </p:spPr>
      </p:pic>
      <p:pic>
        <p:nvPicPr>
          <p:cNvPr id="13" name="图片 12" descr="QQ图片201905021735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2530" y="969010"/>
            <a:ext cx="2081530" cy="1530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962150" y="2157095"/>
            <a:ext cx="856932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/>
          </a:p>
          <a:p>
            <a:r>
              <a:rPr lang="zh-CN" altLang="en-US" sz="2400" b="1"/>
              <a:t>颜色</a:t>
            </a:r>
            <a:r>
              <a:rPr lang="zh-CN" altLang="en-US" sz="2400"/>
              <a:t>：绿色、黄色、白色、黑色和灰色五种</a:t>
            </a:r>
          </a:p>
          <a:p>
            <a:r>
              <a:rPr lang="en-US" altLang="zh-CN" sz="2400"/>
              <a:t>1</a:t>
            </a:r>
            <a:r>
              <a:rPr lang="zh-CN" altLang="en-US" sz="2400"/>
              <a:t>绿色</a:t>
            </a:r>
            <a:r>
              <a:rPr lang="en-US" altLang="zh-CN" sz="2400"/>
              <a:t>--</a:t>
            </a:r>
            <a:r>
              <a:rPr lang="zh-CN" altLang="en-US" sz="2400"/>
              <a:t>淡绿色、浅绿色、黄绿色、绿色、深绿色、墨绿色</a:t>
            </a:r>
          </a:p>
          <a:p>
            <a:r>
              <a:rPr lang="en-US" altLang="zh-CN" sz="2400"/>
              <a:t>2</a:t>
            </a:r>
            <a:r>
              <a:rPr lang="zh-CN" altLang="en-US" sz="2400"/>
              <a:t>黄色</a:t>
            </a:r>
            <a:r>
              <a:rPr lang="en-US" altLang="zh-CN" sz="2400"/>
              <a:t>--</a:t>
            </a:r>
            <a:r>
              <a:rPr lang="zh-CN" altLang="en-US" sz="2400"/>
              <a:t>浅黄色、黄色、柠檬黄</a:t>
            </a:r>
          </a:p>
          <a:p>
            <a:r>
              <a:rPr lang="en-US" altLang="zh-CN" sz="2400"/>
              <a:t>3</a:t>
            </a:r>
            <a:r>
              <a:rPr lang="zh-CN" altLang="en-US" sz="2400"/>
              <a:t>黑色</a:t>
            </a:r>
            <a:r>
              <a:rPr lang="en-US" altLang="zh-CN" sz="2400"/>
              <a:t>--</a:t>
            </a:r>
            <a:r>
              <a:rPr lang="zh-CN" altLang="en-US" sz="2400"/>
              <a:t>灰黑色、黑色</a:t>
            </a:r>
          </a:p>
          <a:p>
            <a:r>
              <a:rPr lang="en-US" altLang="zh-CN" sz="2400"/>
              <a:t>4</a:t>
            </a:r>
            <a:r>
              <a:rPr lang="zh-CN" altLang="en-US" sz="2400"/>
              <a:t>灰色</a:t>
            </a:r>
            <a:r>
              <a:rPr lang="en-US" altLang="zh-CN" sz="2400"/>
              <a:t>--</a:t>
            </a:r>
            <a:r>
              <a:rPr lang="zh-CN" altLang="en-US" sz="2400"/>
              <a:t>浅灰色、灰色、青灰色、黑灰色</a:t>
            </a:r>
          </a:p>
          <a:p>
            <a:r>
              <a:rPr lang="en-US" altLang="zh-CN" sz="2400"/>
              <a:t>5</a:t>
            </a:r>
            <a:r>
              <a:rPr lang="zh-CN" altLang="en-US" sz="2400"/>
              <a:t>杂色</a:t>
            </a:r>
            <a:r>
              <a:rPr lang="en-US" altLang="zh-CN" sz="2400"/>
              <a:t>--</a:t>
            </a:r>
            <a:r>
              <a:rPr lang="zh-CN" altLang="en-US" sz="2400"/>
              <a:t>原色</a:t>
            </a:r>
            <a:r>
              <a:rPr lang="en-US" altLang="zh-CN" sz="2400"/>
              <a:t>+</a:t>
            </a:r>
            <a:r>
              <a:rPr lang="zh-CN" altLang="en-US" sz="2400"/>
              <a:t>红、黄、褐（花玉）</a:t>
            </a:r>
          </a:p>
          <a:p>
            <a:r>
              <a:rPr lang="zh-CN" altLang="en-US" sz="2400"/>
              <a:t>          绿色</a:t>
            </a:r>
            <a:r>
              <a:rPr lang="en-US" altLang="zh-CN" sz="2400"/>
              <a:t>+</a:t>
            </a:r>
            <a:r>
              <a:rPr lang="zh-CN" altLang="en-US" sz="2400"/>
              <a:t>白色（甲翠）</a:t>
            </a:r>
          </a:p>
          <a:p>
            <a:r>
              <a:rPr lang="en-US" altLang="zh-CN" sz="2400"/>
              <a:t>  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97355" y="277495"/>
            <a:ext cx="5339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ym typeface="+mn-ea"/>
              </a:rPr>
              <a:t>蛇纹石玉的特性</a:t>
            </a:r>
            <a:r>
              <a:rPr lang="zh-CN" altLang="en-US">
                <a:sym typeface="+mn-ea"/>
              </a:rPr>
              <a:t>：</a:t>
            </a:r>
            <a:endParaRPr lang="zh-CN" altLang="en-US"/>
          </a:p>
        </p:txBody>
      </p:sp>
      <p:pic>
        <p:nvPicPr>
          <p:cNvPr id="6" name="图片 5" descr="7076491678861269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71100" y="645795"/>
            <a:ext cx="1631315" cy="2175510"/>
          </a:xfrm>
          <a:prstGeom prst="rect">
            <a:avLst/>
          </a:prstGeom>
        </p:spPr>
      </p:pic>
      <p:pic>
        <p:nvPicPr>
          <p:cNvPr id="7" name="图片 6" descr="12533535163785464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11615" y="4204970"/>
            <a:ext cx="2057400" cy="21526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62150" y="1172845"/>
            <a:ext cx="83934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/>
              <a:t>名称</a:t>
            </a:r>
            <a:r>
              <a:rPr lang="zh-CN" altLang="en-US" sz="2400"/>
              <a:t>：蛇纹石是一种含水的富镁硅酸盐矿物的总称，往往是青绿相间像蛇皮一样，故此得名。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558925" y="278130"/>
            <a:ext cx="30067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ym typeface="+mn-ea"/>
              </a:rPr>
              <a:t>蛇纹石玉的特性：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65605" y="1122680"/>
            <a:ext cx="96881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主要矿物</a:t>
            </a:r>
            <a:r>
              <a:rPr lang="zh-CN" altLang="en-US" sz="2400"/>
              <a:t>：蛇纹石</a:t>
            </a:r>
          </a:p>
          <a:p>
            <a:endParaRPr lang="zh-CN" altLang="en-US" sz="2400"/>
          </a:p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形态</a:t>
            </a:r>
            <a:r>
              <a:rPr lang="zh-CN" altLang="en-US" sz="2400"/>
              <a:t>：</a:t>
            </a:r>
            <a:r>
              <a:rPr lang="en-US" altLang="zh-CN" sz="2400"/>
              <a:t>1</a:t>
            </a:r>
            <a:r>
              <a:rPr lang="zh-CN" altLang="en-US" sz="2400"/>
              <a:t>叶片状集合体（第一期，粒度</a:t>
            </a:r>
            <a:r>
              <a:rPr lang="en-US" altLang="zh-CN" sz="2400"/>
              <a:t>0.05-0.2mm</a:t>
            </a:r>
            <a:r>
              <a:rPr lang="zh-CN" altLang="en-US" sz="2400"/>
              <a:t>）</a:t>
            </a:r>
          </a:p>
          <a:p>
            <a:r>
              <a:rPr lang="zh-CN" altLang="en-US" sz="2400"/>
              <a:t>            </a:t>
            </a:r>
            <a:r>
              <a:rPr lang="en-US" sz="2400"/>
              <a:t>2</a:t>
            </a:r>
            <a:r>
              <a:rPr lang="zh-CN" altLang="en-US" sz="2400">
                <a:sym typeface="+mn-ea"/>
              </a:rPr>
              <a:t>纤维状集合体（第二期，粒度</a:t>
            </a:r>
            <a:r>
              <a:rPr lang="en-US" altLang="zh-CN" sz="2400">
                <a:sym typeface="+mn-ea"/>
              </a:rPr>
              <a:t>0.01-0.02mm</a:t>
            </a:r>
            <a:r>
              <a:rPr lang="zh-CN" altLang="en-US" sz="2400">
                <a:sym typeface="+mn-ea"/>
              </a:rPr>
              <a:t>）</a:t>
            </a:r>
            <a:endParaRPr lang="zh-CN" altLang="en-US" sz="2400"/>
          </a:p>
          <a:p>
            <a:r>
              <a:rPr lang="zh-CN" altLang="en-US" sz="2400"/>
              <a:t>            </a:t>
            </a:r>
            <a:r>
              <a:rPr lang="en-US" sz="2400"/>
              <a:t>3</a:t>
            </a:r>
            <a:r>
              <a:rPr lang="zh-CN" altLang="en-US" sz="2400">
                <a:sym typeface="+mn-ea"/>
              </a:rPr>
              <a:t>微细鳞片状集合体（第三期，粒度小于</a:t>
            </a:r>
            <a:r>
              <a:rPr lang="en-US" altLang="zh-CN" sz="2400">
                <a:sym typeface="+mn-ea"/>
              </a:rPr>
              <a:t>0.01mm</a:t>
            </a:r>
            <a:r>
              <a:rPr lang="zh-CN" altLang="en-US" sz="2400">
                <a:sym typeface="+mn-ea"/>
              </a:rPr>
              <a:t>，优质玉石中蛇纹石存在的主要形态）</a:t>
            </a:r>
            <a:endParaRPr lang="zh-CN" altLang="en-US" sz="2400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7" name="图片 6" descr="5782843143001268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48115" y="3510280"/>
            <a:ext cx="2952750" cy="2028825"/>
          </a:xfrm>
          <a:prstGeom prst="rect">
            <a:avLst/>
          </a:prstGeom>
        </p:spPr>
      </p:pic>
      <p:pic>
        <p:nvPicPr>
          <p:cNvPr id="8" name="图片 7" descr="QQ图片201905021128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8325" y="4077970"/>
            <a:ext cx="2989580" cy="2109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570355" y="355600"/>
            <a:ext cx="3388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三、透闪石玉（老玉）</a:t>
            </a:r>
          </a:p>
        </p:txBody>
      </p:sp>
      <p:pic>
        <p:nvPicPr>
          <p:cNvPr id="6" name="图片 5" descr="18c2a503fa4db1300fce3f42623cea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1715" y="3333115"/>
            <a:ext cx="2869565" cy="1924685"/>
          </a:xfrm>
          <a:prstGeom prst="rect">
            <a:avLst/>
          </a:prstGeom>
        </p:spPr>
      </p:pic>
      <p:pic>
        <p:nvPicPr>
          <p:cNvPr id="7" name="图片 6" descr="ae01eecb69d9e327507be70b14419cc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0190" y="591820"/>
            <a:ext cx="1872615" cy="2214245"/>
          </a:xfrm>
          <a:prstGeom prst="rect">
            <a:avLst/>
          </a:prstGeom>
        </p:spPr>
      </p:pic>
      <p:pic>
        <p:nvPicPr>
          <p:cNvPr id="9" name="图片 8" descr="QQ图片201905021347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93150" y="591820"/>
            <a:ext cx="1984375" cy="2339975"/>
          </a:xfrm>
          <a:prstGeom prst="rect">
            <a:avLst/>
          </a:prstGeom>
        </p:spPr>
      </p:pic>
      <p:pic>
        <p:nvPicPr>
          <p:cNvPr id="10" name="图片 9" descr="8099fae52287e38672aa2e539795cd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59420" y="4220845"/>
            <a:ext cx="3698240" cy="2312670"/>
          </a:xfrm>
          <a:prstGeom prst="rect">
            <a:avLst/>
          </a:prstGeom>
        </p:spPr>
      </p:pic>
      <p:pic>
        <p:nvPicPr>
          <p:cNvPr id="13" name="图片 12" descr="QQ图片2019050213522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98370" y="1663065"/>
            <a:ext cx="1716405" cy="2302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697355" y="385445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透闪石玉的特性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45005" y="1122680"/>
            <a:ext cx="7624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名称</a:t>
            </a:r>
            <a:r>
              <a:rPr lang="zh-CN" altLang="en-US" sz="2400" dirty="0"/>
              <a:t>：当地人称老玉或细玉，</a:t>
            </a:r>
            <a:r>
              <a:rPr lang="zh-CN" altLang="en-US" sz="2400" dirty="0" smtClean="0"/>
              <a:t>玉的质地</a:t>
            </a:r>
            <a:r>
              <a:rPr lang="zh-CN" altLang="en-US" sz="2400" dirty="0"/>
              <a:t>异常细腻、坚韧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45640" y="1806575"/>
            <a:ext cx="97478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颜色</a:t>
            </a:r>
            <a:r>
              <a:rPr lang="zh-CN" altLang="en-US" sz="2400"/>
              <a:t>：白玉、黄白玉、绿玉和黑玉</a:t>
            </a:r>
            <a:r>
              <a:rPr lang="en-US" altLang="zh-CN" sz="2400"/>
              <a:t>4</a:t>
            </a:r>
            <a:r>
              <a:rPr lang="zh-CN" altLang="en-US" sz="2400"/>
              <a:t>个系列</a:t>
            </a:r>
          </a:p>
          <a:p>
            <a:pPr algn="l"/>
            <a:r>
              <a:rPr lang="en-US" altLang="zh-CN" sz="2400">
                <a:sym typeface="+mn-ea"/>
              </a:rPr>
              <a:t>1</a:t>
            </a:r>
            <a:r>
              <a:rPr lang="zh-CN" altLang="en-US" sz="2400">
                <a:sym typeface="+mn-ea"/>
              </a:rPr>
              <a:t>白色系列：白色、乳白色</a:t>
            </a:r>
          </a:p>
          <a:p>
            <a:pPr algn="l"/>
            <a:r>
              <a:rPr lang="en-US" altLang="zh-CN" sz="2400">
                <a:sym typeface="+mn-ea"/>
              </a:rPr>
              <a:t>2</a:t>
            </a:r>
            <a:r>
              <a:rPr lang="zh-CN" altLang="en-US" sz="2400">
                <a:sym typeface="+mn-ea"/>
              </a:rPr>
              <a:t>黄白色系列：浅黄白、黄白、深黄白、浅白黄、白黄</a:t>
            </a:r>
          </a:p>
          <a:p>
            <a:pPr algn="l"/>
            <a:r>
              <a:rPr lang="en-US" altLang="zh-CN" sz="2400">
                <a:sym typeface="+mn-ea"/>
              </a:rPr>
              <a:t>3</a:t>
            </a:r>
            <a:r>
              <a:rPr lang="zh-CN" altLang="en-US" sz="2400">
                <a:sym typeface="+mn-ea"/>
              </a:rPr>
              <a:t>绿色系列：浅绿黄、绿黄、深绿黄、浅黄绿、黄绿、深黄绿、绿、灰绿、 深灰绿 、墨绿</a:t>
            </a:r>
          </a:p>
          <a:p>
            <a:pPr algn="l"/>
            <a:r>
              <a:rPr lang="en-US" altLang="zh-CN" sz="2400">
                <a:sym typeface="+mn-ea"/>
              </a:rPr>
              <a:t>4</a:t>
            </a:r>
            <a:r>
              <a:rPr lang="zh-CN" altLang="en-US" sz="2400">
                <a:sym typeface="+mn-ea"/>
              </a:rPr>
              <a:t>黑色系列：绿黑、灰黑、黑色</a:t>
            </a:r>
          </a:p>
          <a:p>
            <a:pPr algn="l"/>
            <a:endParaRPr lang="zh-CN" altLang="en-US" sz="2400">
              <a:sym typeface="+mn-ea"/>
            </a:endParaRPr>
          </a:p>
          <a:p>
            <a:pPr algn="l"/>
            <a:r>
              <a:rPr lang="zh-CN" altLang="en-US" sz="2400">
                <a:sym typeface="+mn-ea"/>
              </a:rPr>
              <a:t>       </a:t>
            </a:r>
            <a:endParaRPr lang="zh-CN" altLang="en-US" sz="2400"/>
          </a:p>
        </p:txBody>
      </p:sp>
      <p:pic>
        <p:nvPicPr>
          <p:cNvPr id="9" name="图片 8" descr="QQ图片201905021445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9450" y="4182110"/>
            <a:ext cx="2209800" cy="2105025"/>
          </a:xfrm>
          <a:prstGeom prst="rect">
            <a:avLst/>
          </a:prstGeom>
        </p:spPr>
      </p:pic>
      <p:pic>
        <p:nvPicPr>
          <p:cNvPr id="10" name="图片 9" descr="QQ图片2019050214405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5455" y="4472940"/>
            <a:ext cx="2256155" cy="1814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411605" y="1122045"/>
            <a:ext cx="105130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主要矿物</a:t>
            </a:r>
            <a:r>
              <a:rPr lang="zh-CN" altLang="en-US" sz="2400"/>
              <a:t>：透闪石</a:t>
            </a:r>
          </a:p>
          <a:p>
            <a:pPr algn="l"/>
            <a:endParaRPr lang="zh-CN" altLang="en-US" sz="2400"/>
          </a:p>
          <a:p>
            <a:pPr algn="l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形态</a:t>
            </a:r>
            <a:r>
              <a:rPr lang="zh-CN" altLang="en-US" sz="2400"/>
              <a:t>：</a:t>
            </a:r>
            <a:r>
              <a:rPr lang="en-US" altLang="zh-CN" sz="2400"/>
              <a:t>1</a:t>
            </a:r>
            <a:r>
              <a:rPr lang="zh-CN" altLang="en-US" sz="2400"/>
              <a:t>柱状集合体（</a:t>
            </a:r>
            <a:r>
              <a:rPr lang="zh-CN" altLang="en-US" sz="2400">
                <a:sym typeface="+mn-ea"/>
              </a:rPr>
              <a:t>第一期，粒度</a:t>
            </a:r>
            <a:r>
              <a:rPr lang="en-US" altLang="zh-CN" sz="2400">
                <a:sym typeface="+mn-ea"/>
              </a:rPr>
              <a:t>1-3mm</a:t>
            </a:r>
            <a:r>
              <a:rPr lang="zh-CN" altLang="en-US" sz="2400">
                <a:sym typeface="+mn-ea"/>
              </a:rPr>
              <a:t>）</a:t>
            </a:r>
          </a:p>
          <a:p>
            <a:pPr algn="l"/>
            <a:r>
              <a:rPr lang="zh-CN" altLang="en-US" sz="2400">
                <a:sym typeface="+mn-ea"/>
              </a:rPr>
              <a:t>            </a:t>
            </a:r>
            <a:r>
              <a:rPr lang="en-US" altLang="zh-CN" sz="2400">
                <a:sym typeface="+mn-ea"/>
              </a:rPr>
              <a:t>2</a:t>
            </a:r>
            <a:r>
              <a:rPr lang="zh-CN" altLang="en-US" sz="2400">
                <a:sym typeface="+mn-ea"/>
              </a:rPr>
              <a:t>纤维状集合体（第二期，粒度</a:t>
            </a:r>
            <a:r>
              <a:rPr lang="en-US" altLang="zh-CN" sz="2400">
                <a:sym typeface="+mn-ea"/>
              </a:rPr>
              <a:t>0.3-0.5mm</a:t>
            </a:r>
            <a:r>
              <a:rPr lang="zh-CN" altLang="en-US" sz="2400">
                <a:sym typeface="+mn-ea"/>
              </a:rPr>
              <a:t>）</a:t>
            </a:r>
          </a:p>
          <a:p>
            <a:pPr algn="l"/>
            <a:r>
              <a:rPr lang="zh-CN" altLang="en-US" sz="2400">
                <a:sym typeface="+mn-ea"/>
              </a:rPr>
              <a:t>            </a:t>
            </a:r>
            <a:r>
              <a:rPr lang="en-US" altLang="zh-CN" sz="2400">
                <a:sym typeface="+mn-ea"/>
              </a:rPr>
              <a:t>3</a:t>
            </a:r>
            <a:r>
              <a:rPr lang="zh-CN" altLang="en-US" sz="2400">
                <a:sym typeface="+mn-ea"/>
              </a:rPr>
              <a:t>微细纤维状（第三期，粒度小于</a:t>
            </a:r>
            <a:r>
              <a:rPr lang="en-US" altLang="zh-CN" sz="2400">
                <a:sym typeface="+mn-ea"/>
              </a:rPr>
              <a:t>0.1mm</a:t>
            </a:r>
            <a:r>
              <a:rPr lang="zh-CN" altLang="en-US" sz="2400">
                <a:sym typeface="+mn-ea"/>
              </a:rPr>
              <a:t>，构成透闪石玉的主体）</a:t>
            </a:r>
          </a:p>
          <a:p>
            <a:pPr algn="l"/>
            <a:r>
              <a:rPr lang="zh-CN" altLang="en-US" sz="2400">
                <a:sym typeface="+mn-ea"/>
              </a:rPr>
              <a:t>            </a:t>
            </a:r>
            <a:r>
              <a:rPr lang="en-US" altLang="zh-CN" sz="2400">
                <a:sym typeface="+mn-ea"/>
              </a:rPr>
              <a:t>4</a:t>
            </a:r>
            <a:r>
              <a:rPr lang="zh-CN" altLang="en-US" sz="2400">
                <a:sym typeface="+mn-ea"/>
              </a:rPr>
              <a:t>细脉状集合体（第四期，穿切前三期透闪石）</a:t>
            </a:r>
          </a:p>
          <a:p>
            <a:pPr algn="l"/>
            <a:endParaRPr lang="zh-CN" altLang="en-US" sz="2400"/>
          </a:p>
          <a:p>
            <a:pPr algn="l"/>
            <a:endParaRPr lang="zh-CN" altLang="en-US" sz="2400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11605" y="216535"/>
            <a:ext cx="2856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透闪石玉特性：</a:t>
            </a:r>
          </a:p>
        </p:txBody>
      </p:sp>
      <p:pic>
        <p:nvPicPr>
          <p:cNvPr id="6" name="图片 5" descr="QQ图片2019050214413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54235" y="3957320"/>
            <a:ext cx="2170430" cy="1574165"/>
          </a:xfrm>
          <a:prstGeom prst="rect">
            <a:avLst/>
          </a:prstGeom>
        </p:spPr>
      </p:pic>
      <p:pic>
        <p:nvPicPr>
          <p:cNvPr id="7" name="图片 6" descr="TB1SHG1HFXXXXbTaXXXXXXXXXXX_!!0-item_pic[1]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27825" y="4573905"/>
            <a:ext cx="2320925" cy="1741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282700" y="175260"/>
            <a:ext cx="429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四、岫岩玉的形成年代：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3335" y="925830"/>
            <a:ext cx="102654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dirty="0"/>
              <a:t>1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原生矿</a:t>
            </a:r>
            <a:r>
              <a:rPr lang="zh-CN" altLang="en-US" sz="2400" dirty="0"/>
              <a:t>：蛇纹石玉，也就是普通意义上的岫</a:t>
            </a:r>
            <a:r>
              <a:rPr lang="zh-CN" altLang="en-US" sz="2400" dirty="0" smtClean="0"/>
              <a:t>玉，主要</a:t>
            </a:r>
            <a:r>
              <a:rPr lang="zh-CN" altLang="en-US" sz="2400" dirty="0"/>
              <a:t>出产于岫岩哈达碑镇的瓦沟地区；透闪石玉，</a:t>
            </a:r>
            <a:r>
              <a:rPr lang="zh-CN" altLang="en-US" sz="2400" dirty="0">
                <a:sym typeface="+mn-ea"/>
              </a:rPr>
              <a:t>产</a:t>
            </a:r>
            <a:r>
              <a:rPr lang="zh-CN" altLang="en-US" sz="2400" dirty="0"/>
              <a:t>在与瓦沟一岭之隔的偏岭镇细玉沟沟头山顶上，海拔约</a:t>
            </a:r>
            <a:r>
              <a:rPr lang="en-US" altLang="zh-CN" sz="2400" dirty="0"/>
              <a:t>600</a:t>
            </a:r>
            <a:r>
              <a:rPr lang="zh-CN" altLang="en-US" sz="2400" dirty="0"/>
              <a:t>米，当地一般叫老玉或细玉。</a:t>
            </a:r>
          </a:p>
          <a:p>
            <a:pPr algn="l"/>
            <a:endParaRPr lang="zh-CN" altLang="en-US" sz="2400" dirty="0"/>
          </a:p>
          <a:p>
            <a:pPr algn="l"/>
            <a:r>
              <a:rPr lang="en-US" altLang="zh-CN" sz="2400" dirty="0"/>
              <a:t>2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形成时间</a:t>
            </a:r>
            <a:r>
              <a:rPr lang="zh-CN" altLang="en-US" sz="2400" dirty="0"/>
              <a:t>：</a:t>
            </a:r>
            <a:r>
              <a:rPr lang="en-US" altLang="zh-CN" sz="2400" dirty="0"/>
              <a:t>17</a:t>
            </a:r>
            <a:r>
              <a:rPr lang="zh-CN" altLang="en-US" sz="2400" dirty="0"/>
              <a:t>亿年。地质作用，三价铁溶液的渗入，形成花玉和糖玉（约</a:t>
            </a:r>
            <a:r>
              <a:rPr lang="en-US" altLang="zh-CN" sz="2400" dirty="0"/>
              <a:t>6000</a:t>
            </a:r>
            <a:r>
              <a:rPr lang="zh-CN" altLang="en-US" sz="2400" dirty="0"/>
              <a:t>万年至今）。部分玉石矿体因为地壳运动而破裂，受洪水冲刷，进入河道，形成</a:t>
            </a:r>
            <a:r>
              <a:rPr lang="en-US" altLang="zh-CN" sz="2400" dirty="0"/>
              <a:t>“</a:t>
            </a:r>
            <a:r>
              <a:rPr lang="zh-CN" altLang="en-US" sz="2400" dirty="0"/>
              <a:t>河磨玉</a:t>
            </a:r>
            <a:r>
              <a:rPr lang="en-US" altLang="zh-CN" sz="2400" dirty="0"/>
              <a:t>”</a:t>
            </a:r>
            <a:r>
              <a:rPr lang="zh-CN" altLang="en-US" sz="2400" dirty="0"/>
              <a:t>。</a:t>
            </a:r>
          </a:p>
        </p:txBody>
      </p:sp>
      <p:pic>
        <p:nvPicPr>
          <p:cNvPr id="9" name="图片 8" descr="QQ图片201905021440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0910" y="3602355"/>
            <a:ext cx="1870710" cy="3150870"/>
          </a:xfrm>
          <a:prstGeom prst="rect">
            <a:avLst/>
          </a:prstGeom>
        </p:spPr>
      </p:pic>
      <p:pic>
        <p:nvPicPr>
          <p:cNvPr id="11" name="图片 10" descr="QQ图片2019050215445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1815" y="3510280"/>
            <a:ext cx="2106930" cy="2869565"/>
          </a:xfrm>
          <a:prstGeom prst="rect">
            <a:avLst/>
          </a:prstGeom>
        </p:spPr>
      </p:pic>
      <p:pic>
        <p:nvPicPr>
          <p:cNvPr id="12" name="图片 11" descr="T1aHHhXXdkXXb3HfHb_09373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6635" y="3429000"/>
            <a:ext cx="1828800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1505585" y="318770"/>
            <a:ext cx="64731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岫岩透闪石玉与和田透闪石玉的比较：</a:t>
            </a:r>
            <a:endParaRPr lang="zh-CN" altLang="en-US"/>
          </a:p>
          <a:p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990725" y="1056640"/>
            <a:ext cx="921575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dirty="0"/>
              <a:t>1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颜色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区别</a:t>
            </a:r>
            <a:r>
              <a:rPr lang="zh-CN" altLang="en-US" sz="2400" dirty="0">
                <a:sym typeface="+mn-ea"/>
              </a:rPr>
              <a:t>： 岫岩透闪石玉中的黄白玉和绿玉在新疆和田玉中基本没有，而岫岩透闪石玉中基本没有新疆和田玉中的青玉，这是二者在颜色上的明显差别。</a:t>
            </a:r>
          </a:p>
          <a:p>
            <a:pPr algn="l"/>
            <a:endParaRPr lang="zh-CN" altLang="en-US" sz="2400" dirty="0"/>
          </a:p>
          <a:p>
            <a:r>
              <a:rPr lang="en-US" altLang="zh-CN" sz="2400" dirty="0"/>
              <a:t>2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其他</a:t>
            </a:r>
            <a:r>
              <a:rPr lang="zh-CN" altLang="en-US" sz="2400" dirty="0"/>
              <a:t>：成分、结构、构造、硬度</a:t>
            </a:r>
            <a:r>
              <a:rPr lang="en-US" altLang="zh-CN" sz="2400" dirty="0"/>
              <a:t>6-6.5</a:t>
            </a:r>
            <a:r>
              <a:rPr lang="zh-CN" altLang="en-US" sz="2400" dirty="0"/>
              <a:t>、密度</a:t>
            </a:r>
            <a:r>
              <a:rPr lang="en-US" altLang="zh-CN" sz="2400" dirty="0"/>
              <a:t>3g/cm3</a:t>
            </a:r>
            <a:r>
              <a:rPr lang="zh-CN" altLang="en-US" sz="2400" dirty="0"/>
              <a:t>、折射率</a:t>
            </a:r>
            <a:r>
              <a:rPr lang="en-US" altLang="zh-CN" sz="2400" dirty="0"/>
              <a:t>1.6</a:t>
            </a:r>
            <a:r>
              <a:rPr lang="zh-CN" altLang="en-US" sz="2400" dirty="0"/>
              <a:t>左右、主要矿物成分和微量矿物成分，基本相同，无明显区别。</a:t>
            </a:r>
          </a:p>
        </p:txBody>
      </p:sp>
      <p:pic>
        <p:nvPicPr>
          <p:cNvPr id="7" name="图片 6" descr="QQ图片201905021448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88805" y="3383915"/>
            <a:ext cx="2037080" cy="2801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85" y="-508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2618105" y="3421380"/>
            <a:ext cx="89808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岫岩玉玉文化：</a:t>
            </a:r>
          </a:p>
          <a:p>
            <a:r>
              <a:rPr lang="en-US" altLang="zh-CN" sz="2400" dirty="0"/>
              <a:t>    1</a:t>
            </a:r>
            <a:r>
              <a:rPr lang="zh-CN" altLang="en-US" sz="2400" dirty="0"/>
              <a:t>名称：</a:t>
            </a:r>
            <a:r>
              <a:rPr lang="en-US" altLang="zh-CN" sz="2400" dirty="0"/>
              <a:t>“</a:t>
            </a:r>
            <a:r>
              <a:rPr lang="zh-CN" altLang="en-US" sz="2400" dirty="0"/>
              <a:t>岫岩</a:t>
            </a:r>
            <a:r>
              <a:rPr lang="en-US" altLang="zh-CN" sz="2400" dirty="0"/>
              <a:t>”</a:t>
            </a:r>
            <a:r>
              <a:rPr lang="zh-CN" altLang="en-US" sz="2400" dirty="0"/>
              <a:t>的名称始见于明代，金</a:t>
            </a:r>
            <a:r>
              <a:rPr lang="zh-CN" altLang="en-US" sz="2400" dirty="0" smtClean="0"/>
              <a:t>代称为</a:t>
            </a:r>
            <a:r>
              <a:rPr lang="en-US" altLang="zh-CN" sz="2400" dirty="0"/>
              <a:t>“</a:t>
            </a:r>
            <a:r>
              <a:rPr lang="zh-CN" altLang="en-US" sz="2400" dirty="0"/>
              <a:t>秀岩</a:t>
            </a:r>
            <a:r>
              <a:rPr lang="en-US" altLang="zh-CN" sz="2400" dirty="0"/>
              <a:t>”</a:t>
            </a:r>
            <a:r>
              <a:rPr lang="zh-CN" altLang="en-US" sz="2400" dirty="0"/>
              <a:t>。</a:t>
            </a:r>
          </a:p>
          <a:p>
            <a:r>
              <a:rPr lang="en-US" altLang="zh-CN" sz="2400" dirty="0"/>
              <a:t>    2</a:t>
            </a:r>
            <a:r>
              <a:rPr lang="zh-CN" altLang="en-US" sz="2400" dirty="0"/>
              <a:t>汉代以前称为</a:t>
            </a:r>
            <a:r>
              <a:rPr lang="en-US" altLang="zh-CN" sz="2400" dirty="0"/>
              <a:t>“</a:t>
            </a:r>
            <a:r>
              <a:rPr lang="zh-CN" altLang="en-US" sz="2400" dirty="0"/>
              <a:t>夷玉</a:t>
            </a:r>
            <a:r>
              <a:rPr lang="en-US" altLang="zh-CN" sz="2400" dirty="0"/>
              <a:t>”</a:t>
            </a:r>
            <a:r>
              <a:rPr lang="zh-CN" altLang="en-US" sz="2400" dirty="0"/>
              <a:t>。考古发现清代以前岫岩玉已被开发利用，至清代晚期有了大规模开发。</a:t>
            </a:r>
          </a:p>
          <a:p>
            <a:r>
              <a:rPr lang="en-US" altLang="zh-CN" sz="2400" dirty="0"/>
              <a:t>    3</a:t>
            </a:r>
            <a:r>
              <a:rPr lang="zh-CN" altLang="en-US" sz="2400" dirty="0"/>
              <a:t>岫岩玉雕工艺特点：因才施艺，化瑕为瑜，俏色巧雕等。寓意丰富，如：百鸟朝凤、花开富贵、龙抱柱辈辈富。平安如意、八仙过海、五子登科，佛公及观音等。</a:t>
            </a:r>
          </a:p>
        </p:txBody>
      </p:sp>
      <p:pic>
        <p:nvPicPr>
          <p:cNvPr id="5" name="图片 4" descr="QQ图片201905021444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4095" y="175895"/>
            <a:ext cx="1885950" cy="2717165"/>
          </a:xfrm>
          <a:prstGeom prst="rect">
            <a:avLst/>
          </a:prstGeom>
        </p:spPr>
      </p:pic>
      <p:pic>
        <p:nvPicPr>
          <p:cNvPr id="8" name="图片 7" descr="QQ图片2019050214440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45330" y="391795"/>
            <a:ext cx="2361565" cy="2286000"/>
          </a:xfrm>
          <a:prstGeom prst="rect">
            <a:avLst/>
          </a:prstGeom>
        </p:spPr>
      </p:pic>
      <p:pic>
        <p:nvPicPr>
          <p:cNvPr id="9" name="图片 8" descr="QQ图片201905021655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52080" y="391795"/>
            <a:ext cx="1895475" cy="2219325"/>
          </a:xfrm>
          <a:prstGeom prst="rect">
            <a:avLst/>
          </a:prstGeom>
        </p:spPr>
      </p:pic>
      <p:pic>
        <p:nvPicPr>
          <p:cNvPr id="10" name="图片 9" descr="QQ图片2019050216575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290810" y="640080"/>
            <a:ext cx="1543685" cy="1790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70" y="-1016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表格 3"/>
          <p:cNvGraphicFramePr/>
          <p:nvPr/>
        </p:nvGraphicFramePr>
        <p:xfrm>
          <a:off x="2097742" y="1355464"/>
          <a:ext cx="7132320" cy="2827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713"/>
                <a:gridCol w="1485388"/>
                <a:gridCol w="2188187"/>
                <a:gridCol w="1861032"/>
              </a:tblGrid>
              <a:tr h="7597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名称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摩氏硬度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密度（克/立方厘米）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折射率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5699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蛇纹石玉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4.7-5.5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2.6</a:t>
                      </a:r>
                      <a:endParaRPr lang="en-US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1.55</a:t>
                      </a:r>
                      <a:endParaRPr lang="en-US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2656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透闪石玉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6-6.5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1.6</a:t>
                      </a:r>
                      <a:endParaRPr lang="en-US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5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缅甸玉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6.5-7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3.3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1.66</a:t>
                      </a:r>
                      <a:endParaRPr lang="en-US" altLang="en-US" sz="2400" b="1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925618" y="600076"/>
            <a:ext cx="3520141" cy="464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/>
              <a:t>相关物理指标比较：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0170" y="4965234"/>
            <a:ext cx="1837316" cy="16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1381" y="3397791"/>
            <a:ext cx="1690035" cy="132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41227" y="714375"/>
            <a:ext cx="1471266" cy="14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70" y="-1016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4023359" y="3189119"/>
            <a:ext cx="5325933" cy="101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感  谢  聆  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63500" y="1075764"/>
            <a:ext cx="882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山有玉则草木盛</a:t>
            </a:r>
            <a:r>
              <a:rPr lang="zh-CN" altLang="en-US" sz="4000" b="1" dirty="0" smtClean="0"/>
              <a:t>，人</a:t>
            </a:r>
            <a:r>
              <a:rPr lang="zh-CN" altLang="en-US" sz="4000" b="1" dirty="0" smtClean="0"/>
              <a:t>藏玉则万事兴</a:t>
            </a:r>
            <a:endParaRPr lang="zh-CN" alt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图片 4" descr="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5970" cy="686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848</Words>
  <Application>Microsoft Office PowerPoint</Application>
  <PresentationFormat>自定义</PresentationFormat>
  <Paragraphs>85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159</cp:revision>
  <dcterms:created xsi:type="dcterms:W3CDTF">2017-08-03T09:01:00Z</dcterms:created>
  <dcterms:modified xsi:type="dcterms:W3CDTF">2019-05-07T09:08:18Z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