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9"/>
  </p:notesMasterIdLst>
  <p:sldIdLst>
    <p:sldId id="260" r:id="rId2"/>
    <p:sldId id="261" r:id="rId3"/>
    <p:sldId id="267" r:id="rId4"/>
    <p:sldId id="268" r:id="rId5"/>
    <p:sldId id="266" r:id="rId6"/>
    <p:sldId id="269" r:id="rId7"/>
    <p:sldId id="276" r:id="rId8"/>
    <p:sldId id="279" r:id="rId9"/>
    <p:sldId id="270" r:id="rId10"/>
    <p:sldId id="265" r:id="rId11"/>
    <p:sldId id="262" r:id="rId12"/>
    <p:sldId id="273" r:id="rId13"/>
    <p:sldId id="263" r:id="rId14"/>
    <p:sldId id="275" r:id="rId15"/>
    <p:sldId id="271" r:id="rId16"/>
    <p:sldId id="277" r:id="rId17"/>
    <p:sldId id="278" r:id="rId18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AECEC"/>
    <a:srgbClr val="3333CC"/>
    <a:srgbClr val="19076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Objects="1">
      <p:cViewPr>
        <p:scale>
          <a:sx n="87" d="100"/>
          <a:sy n="87" d="100"/>
        </p:scale>
        <p:origin x="-792" y="-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C8C347-7F27-4EBD-AD00-9C6CD0DB01D7}" type="datetimeFigureOut">
              <a:rPr lang="zh-CN" altLang="en-US" smtClean="0"/>
              <a:pPr/>
              <a:t>2019/8/19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64D49E-6B9F-4579-9F21-99A947A14A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64D49E-6B9F-4579-9F21-99A947A14A62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2019/8/19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2019/8/19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2019/8/19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2019/8/19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2019/8/19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2019/8/19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2019/8/19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2019/8/19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2019/8/19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2019/8/19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2019/8/19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2019/8/19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jpeg"/><Relationship Id="rId9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14.jpeg"/><Relationship Id="rId7" Type="http://schemas.openxmlformats.org/officeDocument/2006/relationships/image" Target="../media/image48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02" name="image 1000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471988" y="3662363"/>
            <a:ext cx="4076700" cy="4076700"/>
          </a:xfrm>
          <a:prstGeom prst="rect">
            <a:avLst/>
          </a:prstGeom>
        </p:spPr>
      </p:pic>
      <p:pic>
        <p:nvPicPr>
          <p:cNvPr id="10003" name="image 1000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42938" y="-2452688"/>
            <a:ext cx="4076700" cy="4076700"/>
          </a:xfrm>
          <a:prstGeom prst="rect">
            <a:avLst/>
          </a:prstGeom>
        </p:spPr>
      </p:pic>
      <p:pic>
        <p:nvPicPr>
          <p:cNvPr id="10004" name="image 1000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381875" y="3852862"/>
            <a:ext cx="147638" cy="147638"/>
          </a:xfrm>
          <a:prstGeom prst="rect">
            <a:avLst/>
          </a:prstGeom>
        </p:spPr>
      </p:pic>
      <p:sp>
        <p:nvSpPr>
          <p:cNvPr id="10005" name="Object 10005"/>
          <p:cNvSpPr txBox="1"/>
          <p:nvPr/>
        </p:nvSpPr>
        <p:spPr>
          <a:xfrm>
            <a:off x="1994843" y="1796654"/>
            <a:ext cx="5176838" cy="895350"/>
          </a:xfrm>
          <a:prstGeom prst="rect">
            <a:avLst/>
          </a:prstGeom>
        </p:spPr>
        <p:txBody>
          <a:bodyPr vert="horz" lIns="38405" tIns="19202" rIns="38405" bIns="19202" rtlCol="0" anchor="t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6300" b="1" spc="-126" dirty="0" smtClean="0">
                <a:solidFill>
                  <a:srgbClr val="00CEA9">
                    <a:alpha val="100000"/>
                  </a:srgbClr>
                </a:solidFill>
                <a:latin typeface="SourceHanSansSC-Bold"/>
                <a:ea typeface="SourceHanSansSC-Bold"/>
              </a:rPr>
              <a:t>微信公众平台</a:t>
            </a:r>
            <a:endParaRPr lang="en-US" b="1" dirty="0"/>
          </a:p>
        </p:txBody>
      </p:sp>
      <p:sp>
        <p:nvSpPr>
          <p:cNvPr id="10006" name="Object 10006"/>
          <p:cNvSpPr txBox="1"/>
          <p:nvPr/>
        </p:nvSpPr>
        <p:spPr>
          <a:xfrm>
            <a:off x="2143108" y="2786064"/>
            <a:ext cx="4852988" cy="466725"/>
          </a:xfrm>
          <a:prstGeom prst="rect">
            <a:avLst/>
          </a:prstGeom>
        </p:spPr>
        <p:txBody>
          <a:bodyPr vert="horz" lIns="38405" tIns="19202" rIns="38405" bIns="19202" rtlCol="0" anchor="t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3400" b="1" spc="-68" dirty="0" smtClean="0">
                <a:solidFill>
                  <a:srgbClr val="3A3634">
                    <a:alpha val="100000"/>
                  </a:srgbClr>
                </a:solidFill>
                <a:latin typeface="SourceHanSansSC-Bold"/>
                <a:ea typeface="SourceHanSansSC-Bold"/>
              </a:rPr>
              <a:t>知否？知否？</a:t>
            </a:r>
            <a:endParaRPr lang="en-US" b="1" dirty="0"/>
          </a:p>
        </p:txBody>
      </p:sp>
      <p:pic>
        <p:nvPicPr>
          <p:cNvPr id="10007" name="image 1000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366963" y="-1314450"/>
            <a:ext cx="2100263" cy="2100263"/>
          </a:xfrm>
          <a:prstGeom prst="rect">
            <a:avLst/>
          </a:prstGeom>
        </p:spPr>
      </p:pic>
      <p:pic>
        <p:nvPicPr>
          <p:cNvPr id="10008" name="image 10008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5253038" y="4062412"/>
            <a:ext cx="2100263" cy="2100263"/>
          </a:xfrm>
          <a:prstGeom prst="rect">
            <a:avLst/>
          </a:prstGeom>
        </p:spPr>
      </p:pic>
      <p:pic>
        <p:nvPicPr>
          <p:cNvPr id="10009" name="image 10009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6224587" y="4572000"/>
            <a:ext cx="2100263" cy="2100263"/>
          </a:xfrm>
          <a:prstGeom prst="rect">
            <a:avLst/>
          </a:prstGeom>
        </p:spPr>
      </p:pic>
      <p:pic>
        <p:nvPicPr>
          <p:cNvPr id="100010" name="image 100010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795338" y="-1657350"/>
            <a:ext cx="2286000" cy="22860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645802" y="214296"/>
            <a:ext cx="3167829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02" name="image 2000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576263" y="-2557463"/>
            <a:ext cx="4938713" cy="4938713"/>
          </a:xfrm>
          <a:prstGeom prst="rect">
            <a:avLst/>
          </a:prstGeom>
        </p:spPr>
      </p:pic>
      <p:pic>
        <p:nvPicPr>
          <p:cNvPr id="20003" name="image 2000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333625" y="2776538"/>
            <a:ext cx="490538" cy="457200"/>
          </a:xfrm>
          <a:prstGeom prst="rect">
            <a:avLst/>
          </a:prstGeom>
        </p:spPr>
      </p:pic>
      <p:pic>
        <p:nvPicPr>
          <p:cNvPr id="20004" name="image 2000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333625" y="3405188"/>
            <a:ext cx="490538" cy="457200"/>
          </a:xfrm>
          <a:prstGeom prst="rect">
            <a:avLst/>
          </a:prstGeom>
        </p:spPr>
      </p:pic>
      <p:pic>
        <p:nvPicPr>
          <p:cNvPr id="20006" name="image 2000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410200" y="2776538"/>
            <a:ext cx="490538" cy="457200"/>
          </a:xfrm>
          <a:prstGeom prst="rect">
            <a:avLst/>
          </a:prstGeom>
        </p:spPr>
      </p:pic>
      <p:pic>
        <p:nvPicPr>
          <p:cNvPr id="20007" name="image 2000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410200" y="3405188"/>
            <a:ext cx="490538" cy="457200"/>
          </a:xfrm>
          <a:prstGeom prst="rect">
            <a:avLst/>
          </a:prstGeom>
        </p:spPr>
      </p:pic>
      <p:sp>
        <p:nvSpPr>
          <p:cNvPr id="20009" name="Object 20009"/>
          <p:cNvSpPr txBox="1"/>
          <p:nvPr/>
        </p:nvSpPr>
        <p:spPr>
          <a:xfrm>
            <a:off x="2357422" y="2786064"/>
            <a:ext cx="428628" cy="428628"/>
          </a:xfrm>
          <a:prstGeom prst="rect">
            <a:avLst/>
          </a:prstGeom>
        </p:spPr>
        <p:txBody>
          <a:bodyPr vert="horz" lIns="34290" tIns="17145" rIns="34290" bIns="17145" rtlCol="0" anchor="t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600" dirty="0" smtClean="0">
                <a:solidFill>
                  <a:srgbClr val="FFFFFF">
                    <a:alpha val="100000"/>
                  </a:srgbClr>
                </a:solidFill>
                <a:latin typeface="DINCond-Bold"/>
                <a:ea typeface="DINCond-Bold"/>
              </a:rPr>
              <a:t>01</a:t>
            </a:r>
            <a:endParaRPr lang="en-US" dirty="0"/>
          </a:p>
        </p:txBody>
      </p:sp>
      <p:sp>
        <p:nvSpPr>
          <p:cNvPr id="200010" name="Object 200010"/>
          <p:cNvSpPr txBox="1"/>
          <p:nvPr/>
        </p:nvSpPr>
        <p:spPr>
          <a:xfrm>
            <a:off x="2971800" y="2864644"/>
            <a:ext cx="1452563" cy="342900"/>
          </a:xfrm>
          <a:prstGeom prst="rect">
            <a:avLst/>
          </a:prstGeom>
        </p:spPr>
        <p:txBody>
          <a:bodyPr vert="horz" lIns="34290" tIns="17145" rIns="34290" bIns="17145" rtlCol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2300" dirty="0" smtClean="0">
                <a:solidFill>
                  <a:srgbClr val="00CEA9">
                    <a:alpha val="100000"/>
                  </a:srgbClr>
                </a:solidFill>
                <a:latin typeface="SourceHanSansSC-Bold"/>
              </a:rPr>
              <a:t>平台简介</a:t>
            </a:r>
            <a:endParaRPr lang="en-US" dirty="0"/>
          </a:p>
        </p:txBody>
      </p:sp>
      <p:sp>
        <p:nvSpPr>
          <p:cNvPr id="200011" name="Object 200011"/>
          <p:cNvSpPr txBox="1"/>
          <p:nvPr/>
        </p:nvSpPr>
        <p:spPr>
          <a:xfrm>
            <a:off x="2357422" y="3439716"/>
            <a:ext cx="1424003" cy="400050"/>
          </a:xfrm>
          <a:prstGeom prst="rect">
            <a:avLst/>
          </a:prstGeom>
        </p:spPr>
        <p:txBody>
          <a:bodyPr vert="horz" lIns="34290" tIns="17145" rIns="34290" bIns="17145" rtlCol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2600" dirty="0" smtClean="0">
                <a:solidFill>
                  <a:srgbClr val="FFFFFF">
                    <a:alpha val="100000"/>
                  </a:srgbClr>
                </a:solidFill>
                <a:latin typeface="DINCond-Bold"/>
                <a:ea typeface="DINCond-Bold"/>
              </a:rPr>
              <a:t>03</a:t>
            </a:r>
            <a:endParaRPr lang="en-US" dirty="0"/>
          </a:p>
        </p:txBody>
      </p:sp>
      <p:sp>
        <p:nvSpPr>
          <p:cNvPr id="200012" name="Object 200012"/>
          <p:cNvSpPr txBox="1"/>
          <p:nvPr/>
        </p:nvSpPr>
        <p:spPr>
          <a:xfrm>
            <a:off x="2967037" y="3488531"/>
            <a:ext cx="1452563" cy="342900"/>
          </a:xfrm>
          <a:prstGeom prst="rect">
            <a:avLst/>
          </a:prstGeom>
        </p:spPr>
        <p:txBody>
          <a:bodyPr vert="horz" lIns="34290" tIns="17145" rIns="34290" bIns="17145" rtlCol="0" anchor="t" anchorCtr="0">
            <a:noAutofit/>
          </a:bodyPr>
          <a:lstStyle/>
          <a:p>
            <a:r>
              <a:rPr lang="zh-CN" altLang="en-US" sz="2300" dirty="0" smtClean="0">
                <a:solidFill>
                  <a:srgbClr val="00CEA9">
                    <a:alpha val="100000"/>
                  </a:srgbClr>
                </a:solidFill>
                <a:latin typeface="SourceHanSansSC-Bold"/>
                <a:ea typeface="SourceHanSansSC-Bold"/>
              </a:rPr>
              <a:t>功能介绍</a:t>
            </a:r>
            <a:endParaRPr lang="en-US" sz="2400" dirty="0"/>
          </a:p>
        </p:txBody>
      </p:sp>
      <p:sp>
        <p:nvSpPr>
          <p:cNvPr id="200015" name="Object 200015"/>
          <p:cNvSpPr txBox="1"/>
          <p:nvPr/>
        </p:nvSpPr>
        <p:spPr>
          <a:xfrm>
            <a:off x="5429256" y="2820591"/>
            <a:ext cx="1438269" cy="400050"/>
          </a:xfrm>
          <a:prstGeom prst="rect">
            <a:avLst/>
          </a:prstGeom>
        </p:spPr>
        <p:txBody>
          <a:bodyPr vert="horz" lIns="34290" tIns="17145" rIns="34290" bIns="17145" rtlCol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2600" dirty="0" smtClean="0">
                <a:solidFill>
                  <a:srgbClr val="FFFFFF">
                    <a:alpha val="100000"/>
                  </a:srgbClr>
                </a:solidFill>
                <a:latin typeface="DINCond-Bold"/>
                <a:ea typeface="DINCond-Bold"/>
              </a:rPr>
              <a:t>02</a:t>
            </a:r>
            <a:endParaRPr lang="en-US" dirty="0"/>
          </a:p>
        </p:txBody>
      </p:sp>
      <p:sp>
        <p:nvSpPr>
          <p:cNvPr id="200016" name="Object 200016"/>
          <p:cNvSpPr txBox="1"/>
          <p:nvPr/>
        </p:nvSpPr>
        <p:spPr>
          <a:xfrm>
            <a:off x="6038850" y="2859881"/>
            <a:ext cx="1452563" cy="342900"/>
          </a:xfrm>
          <a:prstGeom prst="rect">
            <a:avLst/>
          </a:prstGeom>
        </p:spPr>
        <p:txBody>
          <a:bodyPr vert="horz" lIns="34290" tIns="17145" rIns="34290" bIns="17145" rtlCol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2300" dirty="0" smtClean="0">
                <a:solidFill>
                  <a:srgbClr val="00CEA9">
                    <a:alpha val="100000"/>
                  </a:srgbClr>
                </a:solidFill>
                <a:latin typeface="SourceHanSansSC-Bold"/>
                <a:ea typeface="SourceHanSansSC-Bold"/>
              </a:rPr>
              <a:t>后台统计</a:t>
            </a:r>
            <a:endParaRPr lang="en-US" dirty="0"/>
          </a:p>
        </p:txBody>
      </p:sp>
      <p:sp>
        <p:nvSpPr>
          <p:cNvPr id="200017" name="Object 200017"/>
          <p:cNvSpPr txBox="1"/>
          <p:nvPr/>
        </p:nvSpPr>
        <p:spPr>
          <a:xfrm>
            <a:off x="5429257" y="3434953"/>
            <a:ext cx="1447794" cy="400050"/>
          </a:xfrm>
          <a:prstGeom prst="rect">
            <a:avLst/>
          </a:prstGeom>
        </p:spPr>
        <p:txBody>
          <a:bodyPr vert="horz" lIns="34290" tIns="17145" rIns="34290" bIns="17145" rtlCol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2600" dirty="0" smtClean="0">
                <a:solidFill>
                  <a:srgbClr val="FFFFFF">
                    <a:alpha val="100000"/>
                  </a:srgbClr>
                </a:solidFill>
                <a:latin typeface="DINCond-Bold"/>
                <a:ea typeface="DINCond-Bold"/>
              </a:rPr>
              <a:t>04</a:t>
            </a:r>
            <a:endParaRPr lang="en-US" dirty="0"/>
          </a:p>
        </p:txBody>
      </p:sp>
      <p:sp>
        <p:nvSpPr>
          <p:cNvPr id="200018" name="Object 200018"/>
          <p:cNvSpPr txBox="1"/>
          <p:nvPr/>
        </p:nvSpPr>
        <p:spPr>
          <a:xfrm>
            <a:off x="6038850" y="3488531"/>
            <a:ext cx="1452563" cy="342900"/>
          </a:xfrm>
          <a:prstGeom prst="rect">
            <a:avLst/>
          </a:prstGeom>
        </p:spPr>
        <p:txBody>
          <a:bodyPr vert="horz" lIns="34290" tIns="17145" rIns="34290" bIns="17145" rtlCol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2300" dirty="0" smtClean="0">
                <a:solidFill>
                  <a:srgbClr val="00CEA9">
                    <a:alpha val="100000"/>
                  </a:srgbClr>
                </a:solidFill>
                <a:latin typeface="SourceHanSansSC-Bold"/>
              </a:rPr>
              <a:t>其他</a:t>
            </a:r>
            <a:endParaRPr lang="en-US" dirty="0"/>
          </a:p>
        </p:txBody>
      </p:sp>
      <p:pic>
        <p:nvPicPr>
          <p:cNvPr id="200021" name="image 20002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428875" y="-1528763"/>
            <a:ext cx="2647950" cy="2647950"/>
          </a:xfrm>
          <a:prstGeom prst="rect">
            <a:avLst/>
          </a:prstGeom>
        </p:spPr>
      </p:pic>
      <p:sp>
        <p:nvSpPr>
          <p:cNvPr id="200022" name="Object 200022"/>
          <p:cNvSpPr txBox="1"/>
          <p:nvPr/>
        </p:nvSpPr>
        <p:spPr>
          <a:xfrm>
            <a:off x="3729038" y="975110"/>
            <a:ext cx="2733675" cy="742950"/>
          </a:xfrm>
          <a:prstGeom prst="rect">
            <a:avLst/>
          </a:prstGeom>
        </p:spPr>
        <p:txBody>
          <a:bodyPr vert="horz" lIns="34290" tIns="17145" rIns="34290" bIns="17145" rtlCol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4900" spc="1756" dirty="0" smtClean="0">
                <a:solidFill>
                  <a:srgbClr val="3A3634">
                    <a:alpha val="100000"/>
                  </a:srgbClr>
                </a:solidFill>
                <a:latin typeface="SourceHanSansSC-Bold"/>
                <a:ea typeface="SourceHanSansSC-Bold"/>
              </a:rPr>
              <a:t>目录</a:t>
            </a:r>
            <a:endParaRPr lang="en-US" dirty="0"/>
          </a:p>
        </p:txBody>
      </p:sp>
      <p:sp>
        <p:nvSpPr>
          <p:cNvPr id="200023" name="Object 200023"/>
          <p:cNvSpPr txBox="1"/>
          <p:nvPr/>
        </p:nvSpPr>
        <p:spPr>
          <a:xfrm>
            <a:off x="3890963" y="1718060"/>
            <a:ext cx="1895475" cy="228600"/>
          </a:xfrm>
          <a:prstGeom prst="rect">
            <a:avLst/>
          </a:prstGeom>
        </p:spPr>
        <p:txBody>
          <a:bodyPr vert="horz" lIns="34290" tIns="17145" rIns="34290" bIns="17145" rtlCol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500" spc="630" dirty="0" smtClean="0">
                <a:solidFill>
                  <a:srgbClr val="3A3634">
                    <a:alpha val="100000"/>
                  </a:srgbClr>
                </a:solidFill>
                <a:latin typeface="DIN-Light"/>
                <a:ea typeface="DIN-Light"/>
              </a:rPr>
              <a:t>Content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03" name="image 3000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314450" y="-1990725"/>
            <a:ext cx="5400675" cy="5400675"/>
          </a:xfrm>
          <a:prstGeom prst="rect">
            <a:avLst/>
          </a:prstGeom>
        </p:spPr>
      </p:pic>
      <p:pic>
        <p:nvPicPr>
          <p:cNvPr id="30004" name="image 3000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781550" y="-942975"/>
            <a:ext cx="2647950" cy="2647950"/>
          </a:xfrm>
          <a:prstGeom prst="rect">
            <a:avLst/>
          </a:prstGeom>
        </p:spPr>
      </p:pic>
      <p:sp>
        <p:nvSpPr>
          <p:cNvPr id="30002" name="Object 30002"/>
          <p:cNvSpPr txBox="1"/>
          <p:nvPr/>
        </p:nvSpPr>
        <p:spPr>
          <a:xfrm>
            <a:off x="4429124" y="2214560"/>
            <a:ext cx="2962275" cy="704850"/>
          </a:xfrm>
          <a:prstGeom prst="rect">
            <a:avLst/>
          </a:prstGeom>
        </p:spPr>
        <p:txBody>
          <a:bodyPr vert="horz" lIns="34290" tIns="17145" rIns="34290" bIns="17145" rtlCol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4600" b="1" dirty="0" smtClean="0">
                <a:solidFill>
                  <a:srgbClr val="3A3634">
                    <a:alpha val="100000"/>
                  </a:srgbClr>
                </a:solidFill>
                <a:latin typeface="SourceHanSansSC-Bold"/>
                <a:ea typeface="SourceHanSansSC-Bold"/>
              </a:rPr>
              <a:t>平台简介</a:t>
            </a:r>
            <a:endParaRPr lang="en-US" b="1" dirty="0"/>
          </a:p>
        </p:txBody>
      </p:sp>
      <p:sp>
        <p:nvSpPr>
          <p:cNvPr id="30005" name="Object 30005"/>
          <p:cNvSpPr txBox="1"/>
          <p:nvPr/>
        </p:nvSpPr>
        <p:spPr>
          <a:xfrm>
            <a:off x="1795463" y="1545431"/>
            <a:ext cx="4019550" cy="1714500"/>
          </a:xfrm>
          <a:prstGeom prst="rect">
            <a:avLst/>
          </a:prstGeom>
        </p:spPr>
        <p:txBody>
          <a:bodyPr vert="horz" lIns="34290" tIns="17145" rIns="34290" bIns="17145" rtlCol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1300" dirty="0" smtClean="0">
                <a:solidFill>
                  <a:srgbClr val="FFFFFF">
                    <a:alpha val="100000"/>
                  </a:srgbClr>
                </a:solidFill>
                <a:latin typeface="DINCond-Bold"/>
                <a:ea typeface="DINCond-Bold"/>
              </a:rPr>
              <a:t>01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003" name="image 4000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flipV="1">
            <a:off x="3857620" y="928676"/>
            <a:ext cx="1500198" cy="75008"/>
          </a:xfrm>
          <a:prstGeom prst="rect">
            <a:avLst/>
          </a:prstGeom>
        </p:spPr>
      </p:pic>
      <p:sp>
        <p:nvSpPr>
          <p:cNvPr id="40004" name="Object 40004"/>
          <p:cNvSpPr txBox="1"/>
          <p:nvPr/>
        </p:nvSpPr>
        <p:spPr>
          <a:xfrm>
            <a:off x="3569933" y="329803"/>
            <a:ext cx="2033588" cy="400050"/>
          </a:xfrm>
          <a:prstGeom prst="rect">
            <a:avLst/>
          </a:prstGeom>
        </p:spPr>
        <p:txBody>
          <a:bodyPr vert="horz" lIns="34290" tIns="17145" rIns="34290" bIns="17145" rtlCol="0" anchor="t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200" dirty="0" err="1" smtClean="0">
                <a:solidFill>
                  <a:srgbClr val="3A3634">
                    <a:alpha val="100000"/>
                  </a:srgbClr>
                </a:solidFill>
                <a:latin typeface="SourceHanSansSC-Bold"/>
                <a:ea typeface="SourceHanSansSC-Bold"/>
              </a:rPr>
              <a:t>简介</a:t>
            </a:r>
            <a:endParaRPr lang="en-US" sz="3200" dirty="0"/>
          </a:p>
        </p:txBody>
      </p:sp>
      <p:sp>
        <p:nvSpPr>
          <p:cNvPr id="40006" name="Object 40006"/>
          <p:cNvSpPr txBox="1"/>
          <p:nvPr/>
        </p:nvSpPr>
        <p:spPr>
          <a:xfrm>
            <a:off x="928662" y="2786064"/>
            <a:ext cx="7429552" cy="1714512"/>
          </a:xfrm>
          <a:prstGeom prst="rect">
            <a:avLst/>
          </a:prstGeom>
        </p:spPr>
        <p:txBody>
          <a:bodyPr vert="horz" lIns="34290" tIns="17145" rIns="34290" bIns="17145" rtlCol="0" anchor="t" anchorCtr="0">
            <a:noAutofit/>
          </a:bodyPr>
          <a:lstStyle/>
          <a:p>
            <a:pPr indent="457200">
              <a:lnSpc>
                <a:spcPct val="150000"/>
              </a:lnSpc>
              <a:spcAft>
                <a:spcPts val="600"/>
              </a:spcAft>
            </a:pPr>
            <a:r>
              <a:rPr lang="zh-CN" altLang="en-US" sz="1600" b="1" dirty="0" smtClean="0">
                <a:solidFill>
                  <a:srgbClr val="3333CC"/>
                </a:solidFill>
                <a:latin typeface="+mn-ea"/>
              </a:rPr>
              <a:t>微信公众平台</a:t>
            </a:r>
            <a:r>
              <a:rPr lang="zh-CN" altLang="en-US" sz="1600" dirty="0" smtClean="0">
                <a:latin typeface="+mn-ea"/>
              </a:rPr>
              <a:t>，</a:t>
            </a:r>
            <a:r>
              <a:rPr lang="zh-CN" altLang="en-US" sz="1600" dirty="0" smtClean="0">
                <a:solidFill>
                  <a:srgbClr val="3A3634">
                    <a:alpha val="100000"/>
                  </a:srgbClr>
                </a:solidFill>
                <a:latin typeface="+mn-ea"/>
              </a:rPr>
              <a:t>简称公众号，于</a:t>
            </a:r>
            <a:r>
              <a:rPr lang="en-US" altLang="zh-CN" sz="1600" dirty="0" smtClean="0">
                <a:solidFill>
                  <a:srgbClr val="3A3634">
                    <a:alpha val="100000"/>
                  </a:srgbClr>
                </a:solidFill>
                <a:latin typeface="+mn-ea"/>
              </a:rPr>
              <a:t>2012</a:t>
            </a:r>
            <a:r>
              <a:rPr lang="zh-CN" altLang="en-US" sz="1600" dirty="0" smtClean="0">
                <a:solidFill>
                  <a:srgbClr val="3A3634">
                    <a:alpha val="100000"/>
                  </a:srgbClr>
                </a:solidFill>
                <a:latin typeface="+mn-ea"/>
              </a:rPr>
              <a:t>年由腾讯公司推出。</a:t>
            </a:r>
            <a:r>
              <a:rPr lang="zh-CN" altLang="en-US" sz="1600" dirty="0" smtClean="0">
                <a:solidFill>
                  <a:srgbClr val="FF0000"/>
                </a:solidFill>
                <a:latin typeface="+mn-ea"/>
              </a:rPr>
              <a:t>主要作用</a:t>
            </a:r>
            <a:r>
              <a:rPr lang="zh-CN" altLang="en-US" sz="1600" dirty="0" smtClean="0">
                <a:solidFill>
                  <a:srgbClr val="3A3634">
                    <a:alpha val="100000"/>
                  </a:srgbClr>
                </a:solidFill>
                <a:latin typeface="+mn-ea"/>
              </a:rPr>
              <a:t>是消息推送、品牌传播、分享，</a:t>
            </a:r>
            <a:r>
              <a:rPr lang="zh-CN" altLang="en-US" sz="1600" dirty="0" smtClean="0">
                <a:latin typeface="+mn-ea"/>
              </a:rPr>
              <a:t>以</a:t>
            </a:r>
            <a:r>
              <a:rPr lang="zh-CN" altLang="en-US" sz="1600" dirty="0" smtClean="0">
                <a:solidFill>
                  <a:srgbClr val="3A3634">
                    <a:alpha val="100000"/>
                  </a:srgbClr>
                </a:solidFill>
                <a:latin typeface="+mn-ea"/>
              </a:rPr>
              <a:t>群发推送、自动回复、二维码订阅为主要</a:t>
            </a:r>
            <a:r>
              <a:rPr lang="zh-CN" altLang="en-US" sz="1600" dirty="0" smtClean="0">
                <a:solidFill>
                  <a:srgbClr val="FF0000"/>
                </a:solidFill>
                <a:latin typeface="+mn-ea"/>
              </a:rPr>
              <a:t>功能定位</a:t>
            </a:r>
            <a:r>
              <a:rPr lang="zh-CN" altLang="en-US" sz="1600" dirty="0" smtClean="0">
                <a:solidFill>
                  <a:srgbClr val="3A3634">
                    <a:alpha val="100000"/>
                  </a:srgbClr>
                </a:solidFill>
                <a:latin typeface="+mn-ea"/>
              </a:rPr>
              <a:t>。曾命名为“官号平台”、“媒体平台”、微信公众号，最终定位为“公众平台” 。</a:t>
            </a:r>
          </a:p>
          <a:p>
            <a:pPr indent="457200">
              <a:lnSpc>
                <a:spcPct val="150000"/>
              </a:lnSpc>
              <a:spcAft>
                <a:spcPts val="600"/>
              </a:spcAft>
            </a:pPr>
            <a:r>
              <a:rPr lang="zh-CN" altLang="en-US" sz="1600" dirty="0" smtClean="0">
                <a:solidFill>
                  <a:srgbClr val="3A3634">
                    <a:alpha val="100000"/>
                  </a:srgbClr>
                </a:solidFill>
                <a:latin typeface="+mn-ea"/>
              </a:rPr>
              <a:t>利用公众账号平台进行自媒体活动，简单来说就是进行</a:t>
            </a:r>
            <a:r>
              <a:rPr lang="zh-CN" altLang="en-US" sz="1600" b="1" dirty="0" smtClean="0">
                <a:solidFill>
                  <a:srgbClr val="FF0000"/>
                </a:solidFill>
                <a:latin typeface="+mn-ea"/>
              </a:rPr>
              <a:t>一对多</a:t>
            </a:r>
            <a:r>
              <a:rPr lang="zh-CN" altLang="en-US" sz="1600" dirty="0" smtClean="0">
                <a:solidFill>
                  <a:srgbClr val="3A3634">
                    <a:alpha val="100000"/>
                  </a:srgbClr>
                </a:solidFill>
                <a:latin typeface="+mn-ea"/>
              </a:rPr>
              <a:t>的媒体性行为活动，已经形成了一种主流的线上线下微信互动营销方式。</a:t>
            </a:r>
            <a:endParaRPr lang="en-US" altLang="zh-CN" sz="1600" dirty="0" smtClean="0">
              <a:solidFill>
                <a:srgbClr val="3A3634">
                  <a:alpha val="100000"/>
                </a:srgbClr>
              </a:solidFill>
              <a:latin typeface="+mn-ea"/>
            </a:endParaRPr>
          </a:p>
        </p:txBody>
      </p:sp>
      <p:pic>
        <p:nvPicPr>
          <p:cNvPr id="2050" name="Picture 2" descr="http://photocdn.sohu.com/20160310/mp62816041_1457591778790_1_th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7620" y="1214428"/>
            <a:ext cx="1357322" cy="13573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002" name="image 15000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500430" y="928676"/>
            <a:ext cx="2000264" cy="62509"/>
          </a:xfrm>
          <a:prstGeom prst="rect">
            <a:avLst/>
          </a:prstGeom>
        </p:spPr>
      </p:pic>
      <p:sp>
        <p:nvSpPr>
          <p:cNvPr id="150004" name="Object 150004"/>
          <p:cNvSpPr txBox="1"/>
          <p:nvPr/>
        </p:nvSpPr>
        <p:spPr>
          <a:xfrm>
            <a:off x="3571868" y="428610"/>
            <a:ext cx="1928826" cy="400050"/>
          </a:xfrm>
          <a:prstGeom prst="rect">
            <a:avLst/>
          </a:prstGeom>
        </p:spPr>
        <p:txBody>
          <a:bodyPr vert="horz" lIns="34290" tIns="17145" rIns="34290" bIns="17145" rtlCol="0" anchor="t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2600" dirty="0" smtClean="0">
                <a:solidFill>
                  <a:srgbClr val="3A3634">
                    <a:alpha val="100000"/>
                  </a:srgbClr>
                </a:solidFill>
                <a:latin typeface="SourceHanSansSC-Bold"/>
                <a:ea typeface="SourceHanSansSC-Bold"/>
              </a:rPr>
              <a:t>公众号分类</a:t>
            </a:r>
            <a:endParaRPr lang="en-US" dirty="0"/>
          </a:p>
        </p:txBody>
      </p:sp>
      <p:sp>
        <p:nvSpPr>
          <p:cNvPr id="150005" name="Object 150005"/>
          <p:cNvSpPr txBox="1"/>
          <p:nvPr/>
        </p:nvSpPr>
        <p:spPr>
          <a:xfrm>
            <a:off x="1081077" y="2490779"/>
            <a:ext cx="976313" cy="228600"/>
          </a:xfrm>
          <a:prstGeom prst="rect">
            <a:avLst/>
          </a:prstGeom>
        </p:spPr>
        <p:txBody>
          <a:bodyPr vert="horz" lIns="34290" tIns="17145" rIns="34290" bIns="17145" rtlCol="0" anchor="t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1500" b="1" dirty="0" smtClean="0">
                <a:solidFill>
                  <a:srgbClr val="3A3634">
                    <a:alpha val="100000"/>
                  </a:srgbClr>
                </a:solidFill>
                <a:latin typeface="SourceHanSansSC-Bold"/>
              </a:rPr>
              <a:t>服务号</a:t>
            </a:r>
            <a:endParaRPr lang="en-US" b="1" dirty="0"/>
          </a:p>
        </p:txBody>
      </p:sp>
      <p:pic>
        <p:nvPicPr>
          <p:cNvPr id="150007" name="image 15000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62027" y="1357304"/>
            <a:ext cx="995363" cy="1000125"/>
          </a:xfrm>
          <a:prstGeom prst="rect">
            <a:avLst/>
          </a:prstGeom>
        </p:spPr>
      </p:pic>
      <p:pic>
        <p:nvPicPr>
          <p:cNvPr id="150008" name="image 15000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000760" y="1357304"/>
            <a:ext cx="28575" cy="2762250"/>
          </a:xfrm>
          <a:prstGeom prst="rect">
            <a:avLst/>
          </a:prstGeom>
        </p:spPr>
      </p:pic>
      <p:pic>
        <p:nvPicPr>
          <p:cNvPr id="150009" name="image 15000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071934" y="1357304"/>
            <a:ext cx="995363" cy="1000125"/>
          </a:xfrm>
          <a:prstGeom prst="rect">
            <a:avLst/>
          </a:prstGeom>
        </p:spPr>
      </p:pic>
      <p:pic>
        <p:nvPicPr>
          <p:cNvPr id="1500011" name="image 1500011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7072330" y="1357304"/>
            <a:ext cx="995363" cy="1000125"/>
          </a:xfrm>
          <a:prstGeom prst="rect">
            <a:avLst/>
          </a:prstGeom>
        </p:spPr>
      </p:pic>
      <p:sp>
        <p:nvSpPr>
          <p:cNvPr id="1500013" name="Object 1500013"/>
          <p:cNvSpPr txBox="1"/>
          <p:nvPr/>
        </p:nvSpPr>
        <p:spPr>
          <a:xfrm>
            <a:off x="776275" y="2786064"/>
            <a:ext cx="1504950" cy="206704"/>
          </a:xfrm>
          <a:prstGeom prst="rect">
            <a:avLst/>
          </a:prstGeom>
        </p:spPr>
        <p:txBody>
          <a:bodyPr vert="horz" lIns="34290" tIns="17145" rIns="34290" bIns="17145" rtlCol="0" anchor="t" anchorCtr="0">
            <a:noAutofit/>
          </a:bodyPr>
          <a:lstStyle/>
          <a:p>
            <a:pPr algn="ctr">
              <a:lnSpc>
                <a:spcPct val="115833"/>
              </a:lnSpc>
            </a:pPr>
            <a:r>
              <a:rPr lang="zh-CN" altLang="en-US" sz="1100" dirty="0" smtClean="0"/>
              <a:t>旨在为用户提供服务</a:t>
            </a:r>
            <a:endParaRPr lang="en-US" dirty="0"/>
          </a:p>
        </p:txBody>
      </p:sp>
      <p:sp>
        <p:nvSpPr>
          <p:cNvPr id="1500014" name="Object 1500014"/>
          <p:cNvSpPr txBox="1"/>
          <p:nvPr/>
        </p:nvSpPr>
        <p:spPr>
          <a:xfrm>
            <a:off x="4074315" y="2490779"/>
            <a:ext cx="976313" cy="228600"/>
          </a:xfrm>
          <a:prstGeom prst="rect">
            <a:avLst/>
          </a:prstGeom>
        </p:spPr>
        <p:txBody>
          <a:bodyPr vert="horz" lIns="34290" tIns="17145" rIns="34290" bIns="17145" rtlCol="0" anchor="t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1500" b="1" dirty="0" smtClean="0">
                <a:solidFill>
                  <a:srgbClr val="3A3634">
                    <a:alpha val="100000"/>
                  </a:srgbClr>
                </a:solidFill>
                <a:latin typeface="SourceHanSansSC-Bold"/>
                <a:ea typeface="SourceHanSansSC-Bold"/>
              </a:rPr>
              <a:t>订阅号</a:t>
            </a:r>
            <a:endParaRPr lang="en-US" b="1" dirty="0"/>
          </a:p>
        </p:txBody>
      </p:sp>
      <p:sp>
        <p:nvSpPr>
          <p:cNvPr id="1500015" name="Object 1500015"/>
          <p:cNvSpPr txBox="1"/>
          <p:nvPr/>
        </p:nvSpPr>
        <p:spPr>
          <a:xfrm>
            <a:off x="3786182" y="2786064"/>
            <a:ext cx="1504950" cy="206705"/>
          </a:xfrm>
          <a:prstGeom prst="rect">
            <a:avLst/>
          </a:prstGeom>
        </p:spPr>
        <p:txBody>
          <a:bodyPr vert="horz" lIns="34290" tIns="17145" rIns="34290" bIns="17145" rtlCol="0" anchor="t" anchorCtr="0">
            <a:noAutofit/>
          </a:bodyPr>
          <a:lstStyle/>
          <a:p>
            <a:pPr algn="ctr">
              <a:lnSpc>
                <a:spcPct val="115833"/>
              </a:lnSpc>
            </a:pPr>
            <a:r>
              <a:rPr lang="zh-CN" altLang="en-US" sz="1100" dirty="0" smtClean="0"/>
              <a:t>旨在为用户提供信息</a:t>
            </a:r>
            <a:endParaRPr lang="en-US" dirty="0"/>
          </a:p>
        </p:txBody>
      </p:sp>
      <p:sp>
        <p:nvSpPr>
          <p:cNvPr id="1500016" name="Object 1500016"/>
          <p:cNvSpPr txBox="1"/>
          <p:nvPr/>
        </p:nvSpPr>
        <p:spPr>
          <a:xfrm>
            <a:off x="7091380" y="2490779"/>
            <a:ext cx="976313" cy="228600"/>
          </a:xfrm>
          <a:prstGeom prst="rect">
            <a:avLst/>
          </a:prstGeom>
        </p:spPr>
        <p:txBody>
          <a:bodyPr vert="horz" lIns="34290" tIns="17145" rIns="34290" bIns="17145" rtlCol="0" anchor="t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1500" b="1" dirty="0" smtClean="0">
                <a:solidFill>
                  <a:srgbClr val="3A3634">
                    <a:alpha val="100000"/>
                  </a:srgbClr>
                </a:solidFill>
                <a:latin typeface="SourceHanSansSC-Bold"/>
                <a:ea typeface="SourceHanSansSC-Bold"/>
              </a:rPr>
              <a:t>企业号</a:t>
            </a:r>
            <a:endParaRPr lang="en-US" b="1" dirty="0"/>
          </a:p>
        </p:txBody>
      </p:sp>
      <p:sp>
        <p:nvSpPr>
          <p:cNvPr id="1500017" name="Object 1500017"/>
          <p:cNvSpPr txBox="1"/>
          <p:nvPr/>
        </p:nvSpPr>
        <p:spPr>
          <a:xfrm>
            <a:off x="6215074" y="3000378"/>
            <a:ext cx="2500330" cy="1785950"/>
          </a:xfrm>
          <a:prstGeom prst="rect">
            <a:avLst/>
          </a:prstGeom>
        </p:spPr>
        <p:txBody>
          <a:bodyPr vert="horz" lIns="34290" tIns="17145" rIns="34290" bIns="17145" rtlCol="0" anchor="t" anchorCtr="0">
            <a:noAutofit/>
          </a:bodyPr>
          <a:lstStyle/>
          <a:p>
            <a:pPr indent="396000">
              <a:lnSpc>
                <a:spcPct val="125000"/>
              </a:lnSpc>
            </a:pPr>
            <a:r>
              <a:rPr lang="zh-CN" altLang="en-US" sz="1400" dirty="0" smtClean="0">
                <a:solidFill>
                  <a:srgbClr val="3A3634">
                    <a:alpha val="100000"/>
                  </a:srgbClr>
                </a:solidFill>
                <a:latin typeface="+mj-ea"/>
                <a:ea typeface="+mj-ea"/>
              </a:rPr>
              <a:t>旨在帮助用户单位组织建立与员工、上下游合作伙伴及内部</a:t>
            </a:r>
            <a:r>
              <a:rPr lang="en-US" altLang="zh-CN" sz="1400" dirty="0" smtClean="0">
                <a:solidFill>
                  <a:srgbClr val="3A3634">
                    <a:alpha val="100000"/>
                  </a:srgbClr>
                </a:solidFill>
                <a:latin typeface="+mj-ea"/>
                <a:ea typeface="+mj-ea"/>
              </a:rPr>
              <a:t>IT</a:t>
            </a:r>
            <a:r>
              <a:rPr lang="zh-CN" altLang="en-US" sz="1400" dirty="0" smtClean="0">
                <a:solidFill>
                  <a:srgbClr val="3A3634">
                    <a:alpha val="100000"/>
                  </a:srgbClr>
                </a:solidFill>
                <a:latin typeface="+mj-ea"/>
                <a:ea typeface="+mj-ea"/>
              </a:rPr>
              <a:t>系统间的连接，并能有效地简化管理流程、提高信息的沟通和协同效率、提升对一线员工的服务及管理能力。</a:t>
            </a:r>
            <a:endParaRPr lang="en-US" sz="1400" dirty="0">
              <a:latin typeface="+mj-ea"/>
              <a:ea typeface="+mj-ea"/>
            </a:endParaRPr>
          </a:p>
        </p:txBody>
      </p:sp>
      <p:pic>
        <p:nvPicPr>
          <p:cNvPr id="1500020" name="image 1500020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171565" y="1743067"/>
            <a:ext cx="833438" cy="323850"/>
          </a:xfrm>
          <a:prstGeom prst="rect">
            <a:avLst/>
          </a:prstGeom>
        </p:spPr>
      </p:pic>
      <p:pic>
        <p:nvPicPr>
          <p:cNvPr id="1500021" name="image 1500021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4310059" y="1633529"/>
            <a:ext cx="514350" cy="500063"/>
          </a:xfrm>
          <a:prstGeom prst="rect">
            <a:avLst/>
          </a:prstGeom>
        </p:spPr>
      </p:pic>
      <p:pic>
        <p:nvPicPr>
          <p:cNvPr id="1500022" name="image 1500022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7329505" y="1585904"/>
            <a:ext cx="476250" cy="528638"/>
          </a:xfrm>
          <a:prstGeom prst="rect">
            <a:avLst/>
          </a:prstGeom>
        </p:spPr>
      </p:pic>
      <p:pic>
        <p:nvPicPr>
          <p:cNvPr id="24" name="image 15000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071802" y="1357304"/>
            <a:ext cx="28575" cy="276225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357158" y="3143254"/>
            <a:ext cx="242889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zh-CN" sz="1400" dirty="0" smtClean="0">
                <a:latin typeface="+mj-ea"/>
                <a:ea typeface="+mj-ea"/>
              </a:rPr>
              <a:t>1</a:t>
            </a:r>
            <a:r>
              <a:rPr lang="zh-CN" altLang="en-US" sz="1400" dirty="0" smtClean="0">
                <a:latin typeface="+mj-ea"/>
                <a:ea typeface="+mj-ea"/>
              </a:rPr>
              <a:t>、群发消息：</a:t>
            </a:r>
            <a:r>
              <a:rPr lang="en-US" altLang="zh-CN" sz="1400" dirty="0" smtClean="0">
                <a:latin typeface="+mj-ea"/>
                <a:ea typeface="+mj-ea"/>
              </a:rPr>
              <a:t>4</a:t>
            </a:r>
            <a:r>
              <a:rPr lang="zh-CN" altLang="en-US" sz="1400" dirty="0" smtClean="0">
                <a:latin typeface="+mj-ea"/>
                <a:ea typeface="+mj-ea"/>
              </a:rPr>
              <a:t>条</a:t>
            </a:r>
            <a:r>
              <a:rPr lang="en-US" altLang="zh-CN" sz="1400" dirty="0" smtClean="0">
                <a:latin typeface="+mj-ea"/>
                <a:ea typeface="+mj-ea"/>
              </a:rPr>
              <a:t>/</a:t>
            </a:r>
            <a:r>
              <a:rPr lang="zh-CN" altLang="en-US" sz="1400" dirty="0" smtClean="0">
                <a:latin typeface="+mj-ea"/>
                <a:ea typeface="+mj-ea"/>
              </a:rPr>
              <a:t>月</a:t>
            </a:r>
          </a:p>
          <a:p>
            <a:pPr>
              <a:spcAft>
                <a:spcPts val="600"/>
              </a:spcAft>
            </a:pPr>
            <a:r>
              <a:rPr lang="en-US" altLang="zh-CN" sz="1400" dirty="0" smtClean="0">
                <a:latin typeface="+mj-ea"/>
                <a:ea typeface="+mj-ea"/>
              </a:rPr>
              <a:t>2</a:t>
            </a:r>
            <a:r>
              <a:rPr lang="zh-CN" altLang="en-US" sz="1400" dirty="0" smtClean="0">
                <a:latin typeface="+mj-ea"/>
                <a:ea typeface="+mj-ea"/>
              </a:rPr>
              <a:t>、消息会显示在对方的微信首页聊天列表中</a:t>
            </a:r>
          </a:p>
          <a:p>
            <a:pPr>
              <a:spcAft>
                <a:spcPts val="600"/>
              </a:spcAft>
            </a:pPr>
            <a:r>
              <a:rPr lang="en-US" altLang="zh-CN" sz="1400" dirty="0" smtClean="0">
                <a:latin typeface="+mj-ea"/>
                <a:ea typeface="+mj-ea"/>
              </a:rPr>
              <a:t>3</a:t>
            </a:r>
            <a:r>
              <a:rPr lang="zh-CN" altLang="en-US" sz="1400" dirty="0" smtClean="0">
                <a:latin typeface="+mj-ea"/>
                <a:ea typeface="+mj-ea"/>
              </a:rPr>
              <a:t>、服务号会在订阅用户的“通讯录</a:t>
            </a:r>
            <a:r>
              <a:rPr lang="en-US" altLang="zh-CN" sz="1400" dirty="0" smtClean="0">
                <a:latin typeface="+mj-ea"/>
                <a:ea typeface="+mj-ea"/>
              </a:rPr>
              <a:t>-</a:t>
            </a:r>
            <a:r>
              <a:rPr lang="zh-CN" altLang="en-US" sz="1400" dirty="0" smtClean="0">
                <a:latin typeface="+mj-ea"/>
                <a:ea typeface="+mj-ea"/>
              </a:rPr>
              <a:t>公众号”中</a:t>
            </a:r>
          </a:p>
          <a:p>
            <a:pPr>
              <a:spcAft>
                <a:spcPts val="600"/>
              </a:spcAft>
            </a:pPr>
            <a:r>
              <a:rPr lang="en-US" altLang="zh-CN" sz="1400" dirty="0" smtClean="0">
                <a:latin typeface="+mj-ea"/>
                <a:ea typeface="+mj-ea"/>
              </a:rPr>
              <a:t>4</a:t>
            </a:r>
            <a:r>
              <a:rPr lang="zh-CN" altLang="en-US" sz="1400" dirty="0" smtClean="0">
                <a:latin typeface="+mj-ea"/>
                <a:ea typeface="+mj-ea"/>
              </a:rPr>
              <a:t>、服务号可申请自定义菜单</a:t>
            </a:r>
          </a:p>
          <a:p>
            <a:endParaRPr lang="zh-CN" altLang="en-US" dirty="0"/>
          </a:p>
        </p:txBody>
      </p:sp>
      <p:pic>
        <p:nvPicPr>
          <p:cNvPr id="26" name="image 15000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071802" y="2000246"/>
            <a:ext cx="28575" cy="2762250"/>
          </a:xfrm>
          <a:prstGeom prst="rect">
            <a:avLst/>
          </a:prstGeom>
        </p:spPr>
      </p:pic>
      <p:pic>
        <p:nvPicPr>
          <p:cNvPr id="27" name="image 15000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000760" y="1928808"/>
            <a:ext cx="28575" cy="276225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3286116" y="3173730"/>
            <a:ext cx="2500330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zh-CN" sz="1400" dirty="0" smtClean="0">
                <a:latin typeface="+mj-ea"/>
                <a:ea typeface="+mj-ea"/>
              </a:rPr>
              <a:t>1</a:t>
            </a:r>
            <a:r>
              <a:rPr lang="zh-CN" altLang="en-US" sz="1400" dirty="0" smtClean="0">
                <a:latin typeface="+mj-ea"/>
                <a:ea typeface="+mj-ea"/>
              </a:rPr>
              <a:t>、群发消息：</a:t>
            </a:r>
            <a:r>
              <a:rPr lang="en-US" altLang="zh-CN" sz="1400" dirty="0" smtClean="0">
                <a:latin typeface="+mj-ea"/>
                <a:ea typeface="+mj-ea"/>
              </a:rPr>
              <a:t>1</a:t>
            </a:r>
            <a:r>
              <a:rPr lang="zh-CN" altLang="en-US" sz="1400" dirty="0" smtClean="0">
                <a:latin typeface="+mj-ea"/>
                <a:ea typeface="+mj-ea"/>
              </a:rPr>
              <a:t>条</a:t>
            </a:r>
            <a:r>
              <a:rPr lang="en-US" altLang="zh-CN" sz="1400" dirty="0" smtClean="0">
                <a:latin typeface="+mj-ea"/>
                <a:ea typeface="+mj-ea"/>
              </a:rPr>
              <a:t>/</a:t>
            </a:r>
            <a:r>
              <a:rPr lang="zh-CN" altLang="en-US" sz="1400" dirty="0" smtClean="0">
                <a:latin typeface="+mj-ea"/>
                <a:ea typeface="+mj-ea"/>
              </a:rPr>
              <a:t>天</a:t>
            </a:r>
          </a:p>
          <a:p>
            <a:pPr>
              <a:spcAft>
                <a:spcPts val="600"/>
              </a:spcAft>
            </a:pPr>
            <a:r>
              <a:rPr lang="en-US" altLang="zh-CN" sz="1400" dirty="0" smtClean="0">
                <a:latin typeface="+mj-ea"/>
                <a:ea typeface="+mj-ea"/>
              </a:rPr>
              <a:t>2</a:t>
            </a:r>
            <a:r>
              <a:rPr lang="zh-CN" altLang="en-US" sz="1400" dirty="0" smtClean="0">
                <a:latin typeface="+mj-ea"/>
                <a:ea typeface="+mj-ea"/>
              </a:rPr>
              <a:t>、</a:t>
            </a:r>
            <a:r>
              <a:rPr lang="zh-CN" altLang="en-US" sz="1400" dirty="0" smtClean="0"/>
              <a:t>显示在对方的“订阅号消息”文件夹中</a:t>
            </a:r>
            <a:endParaRPr lang="zh-CN" altLang="en-US" sz="1400" dirty="0" smtClean="0">
              <a:latin typeface="+mj-ea"/>
              <a:ea typeface="+mj-ea"/>
            </a:endParaRPr>
          </a:p>
          <a:p>
            <a:pPr>
              <a:spcAft>
                <a:spcPts val="600"/>
              </a:spcAft>
            </a:pPr>
            <a:r>
              <a:rPr lang="en-US" altLang="zh-CN" sz="1400" dirty="0" smtClean="0">
                <a:latin typeface="+mj-ea"/>
                <a:ea typeface="+mj-ea"/>
              </a:rPr>
              <a:t>3</a:t>
            </a:r>
            <a:r>
              <a:rPr lang="zh-CN" altLang="en-US" sz="1400" dirty="0" smtClean="0">
                <a:latin typeface="+mj-ea"/>
                <a:ea typeface="+mj-ea"/>
              </a:rPr>
              <a:t>、服务号会在订阅用户的“通讯录</a:t>
            </a:r>
            <a:r>
              <a:rPr lang="en-US" altLang="zh-CN" sz="1400" dirty="0" smtClean="0">
                <a:latin typeface="+mj-ea"/>
                <a:ea typeface="+mj-ea"/>
              </a:rPr>
              <a:t>-</a:t>
            </a:r>
            <a:r>
              <a:rPr lang="zh-CN" altLang="en-US" sz="1400" dirty="0" smtClean="0">
                <a:latin typeface="+mj-ea"/>
                <a:ea typeface="+mj-ea"/>
              </a:rPr>
              <a:t>公众号”中</a:t>
            </a:r>
          </a:p>
          <a:p>
            <a:pPr>
              <a:spcAft>
                <a:spcPts val="600"/>
              </a:spcAft>
            </a:pPr>
            <a:r>
              <a:rPr lang="en-US" altLang="zh-CN" sz="1400" dirty="0" smtClean="0">
                <a:latin typeface="+mj-ea"/>
                <a:ea typeface="+mj-ea"/>
              </a:rPr>
              <a:t>4</a:t>
            </a:r>
            <a:r>
              <a:rPr lang="zh-CN" altLang="en-US" sz="1400" dirty="0" smtClean="0">
                <a:latin typeface="+mj-ea"/>
                <a:ea typeface="+mj-ea"/>
              </a:rPr>
              <a:t>、</a:t>
            </a:r>
            <a:r>
              <a:rPr lang="zh-CN" altLang="en-US" sz="1400" dirty="0" smtClean="0"/>
              <a:t>订阅</a:t>
            </a:r>
            <a:r>
              <a:rPr lang="zh-CN" altLang="en-US" sz="1400" dirty="0" smtClean="0">
                <a:latin typeface="+mj-ea"/>
              </a:rPr>
              <a:t>号可申请自定义菜单</a:t>
            </a:r>
            <a:endParaRPr lang="zh-CN" altLang="en-US" sz="1400" dirty="0" smtClean="0">
              <a:latin typeface="+mj-ea"/>
              <a:ea typeface="+mj-ea"/>
            </a:endParaRPr>
          </a:p>
          <a:p>
            <a:endParaRPr lang="zh-CN" altLang="en-US" dirty="0"/>
          </a:p>
        </p:txBody>
      </p:sp>
      <p:sp>
        <p:nvSpPr>
          <p:cNvPr id="29" name="椭圆 28"/>
          <p:cNvSpPr/>
          <p:nvPr/>
        </p:nvSpPr>
        <p:spPr>
          <a:xfrm>
            <a:off x="4071934" y="1357304"/>
            <a:ext cx="1000132" cy="100013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357554" y="2714626"/>
            <a:ext cx="2333625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357554" y="285734"/>
            <a:ext cx="2357454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28596" y="285734"/>
            <a:ext cx="2286016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286512" y="1857370"/>
            <a:ext cx="2554718" cy="250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4" name="矩形 33"/>
          <p:cNvSpPr/>
          <p:nvPr/>
        </p:nvSpPr>
        <p:spPr>
          <a:xfrm>
            <a:off x="6286512" y="3929072"/>
            <a:ext cx="2286016" cy="35719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0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0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40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4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0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0013" grpId="0"/>
      <p:bldP spid="1500015" grpId="0"/>
      <p:bldP spid="1500017" grpId="0"/>
      <p:bldP spid="25" grpId="0"/>
      <p:bldP spid="28" grpId="0"/>
      <p:bldP spid="29" grpId="0" animBg="1"/>
      <p:bldP spid="34" grpId="0" animBg="1"/>
      <p:bldP spid="34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03" name="image 3000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314450" y="-1990725"/>
            <a:ext cx="5400675" cy="5400675"/>
          </a:xfrm>
          <a:prstGeom prst="rect">
            <a:avLst/>
          </a:prstGeom>
        </p:spPr>
      </p:pic>
      <p:pic>
        <p:nvPicPr>
          <p:cNvPr id="30004" name="image 3000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781550" y="-942975"/>
            <a:ext cx="2647950" cy="2647950"/>
          </a:xfrm>
          <a:prstGeom prst="rect">
            <a:avLst/>
          </a:prstGeom>
        </p:spPr>
      </p:pic>
      <p:sp>
        <p:nvSpPr>
          <p:cNvPr id="30002" name="Object 30002"/>
          <p:cNvSpPr txBox="1"/>
          <p:nvPr/>
        </p:nvSpPr>
        <p:spPr>
          <a:xfrm>
            <a:off x="4429124" y="2214560"/>
            <a:ext cx="2962275" cy="704850"/>
          </a:xfrm>
          <a:prstGeom prst="rect">
            <a:avLst/>
          </a:prstGeom>
        </p:spPr>
        <p:txBody>
          <a:bodyPr vert="horz" lIns="34290" tIns="17145" rIns="34290" bIns="17145" rtlCol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4600" b="1" dirty="0" smtClean="0">
                <a:solidFill>
                  <a:srgbClr val="3A3634">
                    <a:alpha val="100000"/>
                  </a:srgbClr>
                </a:solidFill>
                <a:latin typeface="SourceHanSansSC-Bold"/>
                <a:ea typeface="SourceHanSansSC-Bold"/>
              </a:rPr>
              <a:t>后台统计</a:t>
            </a:r>
            <a:endParaRPr lang="en-US" b="1" dirty="0"/>
          </a:p>
        </p:txBody>
      </p:sp>
      <p:sp>
        <p:nvSpPr>
          <p:cNvPr id="30005" name="Object 30005"/>
          <p:cNvSpPr txBox="1"/>
          <p:nvPr/>
        </p:nvSpPr>
        <p:spPr>
          <a:xfrm>
            <a:off x="1795463" y="1545431"/>
            <a:ext cx="4019550" cy="1714500"/>
          </a:xfrm>
          <a:prstGeom prst="rect">
            <a:avLst/>
          </a:prstGeom>
        </p:spPr>
        <p:txBody>
          <a:bodyPr vert="horz" lIns="34290" tIns="17145" rIns="34290" bIns="17145" rtlCol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1300" dirty="0" smtClean="0">
                <a:solidFill>
                  <a:srgbClr val="FFFFFF">
                    <a:alpha val="100000"/>
                  </a:srgbClr>
                </a:solidFill>
                <a:latin typeface="DINCond-Bold"/>
                <a:ea typeface="DINCond-Bold"/>
              </a:rPr>
              <a:t>02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002" name="image 9000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143372" y="857238"/>
            <a:ext cx="914400" cy="28575"/>
          </a:xfrm>
          <a:prstGeom prst="rect">
            <a:avLst/>
          </a:prstGeom>
        </p:spPr>
      </p:pic>
      <p:sp>
        <p:nvSpPr>
          <p:cNvPr id="90003" name="Object 90003"/>
          <p:cNvSpPr txBox="1"/>
          <p:nvPr/>
        </p:nvSpPr>
        <p:spPr>
          <a:xfrm>
            <a:off x="3562790" y="334566"/>
            <a:ext cx="2033588" cy="400050"/>
          </a:xfrm>
          <a:prstGeom prst="rect">
            <a:avLst/>
          </a:prstGeom>
        </p:spPr>
        <p:txBody>
          <a:bodyPr vert="horz" lIns="34290" tIns="17145" rIns="34290" bIns="17145" rtlCol="0" anchor="t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2600" dirty="0" smtClean="0">
                <a:solidFill>
                  <a:srgbClr val="3A3634">
                    <a:alpha val="100000"/>
                  </a:srgbClr>
                </a:solidFill>
                <a:latin typeface="SourceHanSansSC-Bold"/>
                <a:ea typeface="SourceHanSansSC-Bold"/>
              </a:rPr>
              <a:t>数据</a:t>
            </a:r>
            <a:endParaRPr lang="en-US" dirty="0"/>
          </a:p>
        </p:txBody>
      </p:sp>
      <p:sp>
        <p:nvSpPr>
          <p:cNvPr id="90005" name="Object 90005"/>
          <p:cNvSpPr txBox="1"/>
          <p:nvPr/>
        </p:nvSpPr>
        <p:spPr>
          <a:xfrm>
            <a:off x="2239923" y="1300163"/>
            <a:ext cx="4691063" cy="228600"/>
          </a:xfrm>
          <a:prstGeom prst="rect">
            <a:avLst/>
          </a:prstGeom>
        </p:spPr>
        <p:txBody>
          <a:bodyPr vert="horz" lIns="34290" tIns="17145" rIns="34290" bIns="17145" rtlCol="0" anchor="t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1500" dirty="0" smtClean="0">
                <a:solidFill>
                  <a:srgbClr val="00CEA9">
                    <a:alpha val="100000"/>
                  </a:srgbClr>
                </a:solidFill>
                <a:latin typeface="SourceHanSansSC-Bold"/>
                <a:ea typeface="SourceHanSansSC-Bold"/>
              </a:rPr>
              <a:t>微信后台提供多角度数据分析，以便及时调整宣传方向</a:t>
            </a:r>
            <a:endParaRPr lang="en-US" dirty="0"/>
          </a:p>
        </p:txBody>
      </p:sp>
      <p:pic>
        <p:nvPicPr>
          <p:cNvPr id="90006" name="image 9000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448050" y="2005012"/>
            <a:ext cx="2247900" cy="2247900"/>
          </a:xfrm>
          <a:prstGeom prst="rect">
            <a:avLst/>
          </a:prstGeom>
        </p:spPr>
      </p:pic>
      <p:pic>
        <p:nvPicPr>
          <p:cNvPr id="90007" name="image 9000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995738" y="2552700"/>
            <a:ext cx="1152525" cy="1152525"/>
          </a:xfrm>
          <a:prstGeom prst="rect">
            <a:avLst/>
          </a:prstGeom>
        </p:spPr>
      </p:pic>
      <p:grpSp>
        <p:nvGrpSpPr>
          <p:cNvPr id="20" name="组合 19"/>
          <p:cNvGrpSpPr/>
          <p:nvPr/>
        </p:nvGrpSpPr>
        <p:grpSpPr>
          <a:xfrm>
            <a:off x="2052550" y="2909888"/>
            <a:ext cx="1204913" cy="409575"/>
            <a:chOff x="2052550" y="2909888"/>
            <a:chExt cx="1204913" cy="409575"/>
          </a:xfrm>
        </p:grpSpPr>
        <p:pic>
          <p:nvPicPr>
            <p:cNvPr id="90009" name="image 90009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2057400" y="2909888"/>
              <a:ext cx="1181100" cy="409575"/>
            </a:xfrm>
            <a:prstGeom prst="rect">
              <a:avLst/>
            </a:prstGeom>
          </p:spPr>
        </p:pic>
        <p:sp>
          <p:nvSpPr>
            <p:cNvPr id="900011" name="Object 900011"/>
            <p:cNvSpPr txBox="1"/>
            <p:nvPr/>
          </p:nvSpPr>
          <p:spPr>
            <a:xfrm>
              <a:off x="2052550" y="3005138"/>
              <a:ext cx="1204913" cy="228600"/>
            </a:xfrm>
            <a:prstGeom prst="rect">
              <a:avLst/>
            </a:prstGeom>
          </p:spPr>
          <p:txBody>
            <a:bodyPr vert="horz" lIns="34290" tIns="17145" rIns="34290" bIns="17145" rtlCol="0" anchor="t" anchorCtr="0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zh-CN" altLang="en-US" sz="1500" dirty="0" smtClean="0">
                  <a:solidFill>
                    <a:srgbClr val="FFFFFF">
                      <a:alpha val="100000"/>
                    </a:srgbClr>
                  </a:solidFill>
                  <a:latin typeface="SourceHanSansSC-Bold"/>
                  <a:ea typeface="SourceHanSansSC-Bold"/>
                </a:rPr>
                <a:t>菜单分析</a:t>
              </a:r>
              <a:endParaRPr lang="en-US" dirty="0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2752638" y="3633788"/>
            <a:ext cx="1419225" cy="409575"/>
            <a:chOff x="2752638" y="3633788"/>
            <a:chExt cx="1419225" cy="409575"/>
          </a:xfrm>
        </p:grpSpPr>
        <p:pic>
          <p:nvPicPr>
            <p:cNvPr id="900010" name="image 900010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2847975" y="3633788"/>
              <a:ext cx="1181100" cy="409575"/>
            </a:xfrm>
            <a:prstGeom prst="rect">
              <a:avLst/>
            </a:prstGeom>
          </p:spPr>
        </p:pic>
        <p:sp>
          <p:nvSpPr>
            <p:cNvPr id="900012" name="Object 900012"/>
            <p:cNvSpPr txBox="1"/>
            <p:nvPr/>
          </p:nvSpPr>
          <p:spPr>
            <a:xfrm>
              <a:off x="2752638" y="3724275"/>
              <a:ext cx="1419225" cy="228600"/>
            </a:xfrm>
            <a:prstGeom prst="rect">
              <a:avLst/>
            </a:prstGeom>
          </p:spPr>
          <p:txBody>
            <a:bodyPr vert="horz" lIns="34290" tIns="17145" rIns="34290" bIns="17145" rtlCol="0" anchor="t" anchorCtr="0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zh-CN" altLang="en-US" sz="1500" dirty="0" smtClean="0">
                  <a:solidFill>
                    <a:srgbClr val="FFFFFF">
                      <a:alpha val="100000"/>
                    </a:srgbClr>
                  </a:solidFill>
                  <a:latin typeface="SourceHanSansSC-Bold"/>
                  <a:ea typeface="SourceHanSansSC-Bold"/>
                </a:rPr>
                <a:t>消息分析</a:t>
              </a:r>
              <a:endParaRPr lang="en-US" dirty="0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2680245" y="2209800"/>
            <a:ext cx="1547813" cy="409575"/>
            <a:chOff x="2680245" y="2209800"/>
            <a:chExt cx="1547813" cy="409575"/>
          </a:xfrm>
        </p:grpSpPr>
        <p:pic>
          <p:nvPicPr>
            <p:cNvPr id="90008" name="image 90008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2847975" y="2209800"/>
              <a:ext cx="1181100" cy="409575"/>
            </a:xfrm>
            <a:prstGeom prst="rect">
              <a:avLst/>
            </a:prstGeom>
          </p:spPr>
        </p:pic>
        <p:sp>
          <p:nvSpPr>
            <p:cNvPr id="900013" name="Object 900013"/>
            <p:cNvSpPr txBox="1"/>
            <p:nvPr/>
          </p:nvSpPr>
          <p:spPr>
            <a:xfrm>
              <a:off x="2680245" y="2305050"/>
              <a:ext cx="1547813" cy="228600"/>
            </a:xfrm>
            <a:prstGeom prst="rect">
              <a:avLst/>
            </a:prstGeom>
          </p:spPr>
          <p:txBody>
            <a:bodyPr vert="horz" lIns="34290" tIns="17145" rIns="34290" bIns="17145" rtlCol="0" anchor="t" anchorCtr="0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zh-CN" altLang="en-US" sz="1500" dirty="0" smtClean="0">
                  <a:solidFill>
                    <a:srgbClr val="FFFFFF">
                      <a:alpha val="100000"/>
                    </a:srgbClr>
                  </a:solidFill>
                  <a:latin typeface="SourceHanSansSC-Bold"/>
                  <a:ea typeface="SourceHanSansSC-Bold"/>
                </a:rPr>
                <a:t>用户分析</a:t>
              </a:r>
              <a:endParaRPr lang="en-US" dirty="0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798344" y="2909888"/>
            <a:ext cx="1409700" cy="409575"/>
            <a:chOff x="5798344" y="2909888"/>
            <a:chExt cx="1409700" cy="409575"/>
          </a:xfrm>
        </p:grpSpPr>
        <p:pic>
          <p:nvPicPr>
            <p:cNvPr id="900015" name="image 900015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5891213" y="2909888"/>
              <a:ext cx="1181100" cy="409575"/>
            </a:xfrm>
            <a:prstGeom prst="rect">
              <a:avLst/>
            </a:prstGeom>
          </p:spPr>
        </p:pic>
        <p:sp>
          <p:nvSpPr>
            <p:cNvPr id="900017" name="Object 900017"/>
            <p:cNvSpPr txBox="1"/>
            <p:nvPr/>
          </p:nvSpPr>
          <p:spPr>
            <a:xfrm>
              <a:off x="5798344" y="3005138"/>
              <a:ext cx="1409700" cy="228600"/>
            </a:xfrm>
            <a:prstGeom prst="rect">
              <a:avLst/>
            </a:prstGeom>
          </p:spPr>
          <p:txBody>
            <a:bodyPr vert="horz" lIns="34290" tIns="17145" rIns="34290" bIns="17145" rtlCol="0" anchor="t" anchorCtr="0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zh-CN" altLang="en-US" sz="1500" dirty="0" smtClean="0">
                  <a:solidFill>
                    <a:srgbClr val="FFFFFF">
                      <a:alpha val="100000"/>
                    </a:srgbClr>
                  </a:solidFill>
                  <a:latin typeface="SourceHanSansSC-Bold"/>
                  <a:ea typeface="SourceHanSansSC-Bold"/>
                </a:rPr>
                <a:t>图文分析</a:t>
              </a:r>
              <a:endParaRPr lang="en-US" dirty="0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000625" y="3633788"/>
            <a:ext cx="1409700" cy="409575"/>
            <a:chOff x="5000625" y="3633788"/>
            <a:chExt cx="1409700" cy="409575"/>
          </a:xfrm>
        </p:grpSpPr>
        <p:pic>
          <p:nvPicPr>
            <p:cNvPr id="900016" name="image 900016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5110163" y="3633788"/>
              <a:ext cx="1181100" cy="409575"/>
            </a:xfrm>
            <a:prstGeom prst="rect">
              <a:avLst/>
            </a:prstGeom>
          </p:spPr>
        </p:pic>
        <p:sp>
          <p:nvSpPr>
            <p:cNvPr id="900018" name="Object 900018"/>
            <p:cNvSpPr txBox="1"/>
            <p:nvPr/>
          </p:nvSpPr>
          <p:spPr>
            <a:xfrm>
              <a:off x="5000625" y="3724275"/>
              <a:ext cx="1409700" cy="228600"/>
            </a:xfrm>
            <a:prstGeom prst="rect">
              <a:avLst/>
            </a:prstGeom>
          </p:spPr>
          <p:txBody>
            <a:bodyPr vert="horz" lIns="34290" tIns="17145" rIns="34290" bIns="17145" rtlCol="0" anchor="t" anchorCtr="0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zh-CN" altLang="en-US" sz="1500" dirty="0" smtClean="0">
                  <a:solidFill>
                    <a:srgbClr val="FFFFFF">
                      <a:alpha val="100000"/>
                    </a:srgbClr>
                  </a:solidFill>
                  <a:latin typeface="SourceHanSansSC-Bold"/>
                </a:rPr>
                <a:t>阅读量</a:t>
              </a:r>
              <a:endParaRPr lang="en-US" dirty="0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938712" y="2209800"/>
            <a:ext cx="1547813" cy="409575"/>
            <a:chOff x="4938712" y="2209800"/>
            <a:chExt cx="1547813" cy="409575"/>
          </a:xfrm>
        </p:grpSpPr>
        <p:pic>
          <p:nvPicPr>
            <p:cNvPr id="900014" name="image 900014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5110163" y="2209800"/>
              <a:ext cx="1181100" cy="409575"/>
            </a:xfrm>
            <a:prstGeom prst="rect">
              <a:avLst/>
            </a:prstGeom>
          </p:spPr>
        </p:pic>
        <p:sp>
          <p:nvSpPr>
            <p:cNvPr id="900019" name="Object 900019"/>
            <p:cNvSpPr txBox="1"/>
            <p:nvPr/>
          </p:nvSpPr>
          <p:spPr>
            <a:xfrm>
              <a:off x="4938712" y="2305050"/>
              <a:ext cx="1547813" cy="228600"/>
            </a:xfrm>
            <a:prstGeom prst="rect">
              <a:avLst/>
            </a:prstGeom>
          </p:spPr>
          <p:txBody>
            <a:bodyPr vert="horz" lIns="34290" tIns="17145" rIns="34290" bIns="17145" rtlCol="0" anchor="t" anchorCtr="0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zh-CN" altLang="en-US" sz="1500" dirty="0" smtClean="0">
                  <a:solidFill>
                    <a:srgbClr val="FFFFFF">
                      <a:alpha val="100000"/>
                    </a:srgbClr>
                  </a:solidFill>
                  <a:latin typeface="SourceHanSansSC-Bold"/>
                  <a:ea typeface="SourceHanSansSC-Bold"/>
                </a:rPr>
                <a:t>内容</a:t>
              </a:r>
              <a:r>
                <a:rPr lang="en-US" sz="1500" dirty="0" err="1" smtClean="0">
                  <a:solidFill>
                    <a:srgbClr val="FFFFFF">
                      <a:alpha val="100000"/>
                    </a:srgbClr>
                  </a:solidFill>
                  <a:latin typeface="SourceHanSansSC-Bold"/>
                  <a:ea typeface="SourceHanSansSC-Bold"/>
                </a:rPr>
                <a:t>分析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1428728" y="214296"/>
            <a:ext cx="4189400" cy="4065270"/>
            <a:chOff x="1428728" y="214296"/>
            <a:chExt cx="4189400" cy="406527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428728" y="214296"/>
              <a:ext cx="4189400" cy="406527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7" name="矩形 6"/>
            <p:cNvSpPr/>
            <p:nvPr/>
          </p:nvSpPr>
          <p:spPr>
            <a:xfrm>
              <a:off x="1428728" y="1214428"/>
              <a:ext cx="2286016" cy="35719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642910" y="428610"/>
            <a:ext cx="50006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 smtClean="0">
                <a:latin typeface="Segoe UI Symbol" pitchFamily="34" charset="0"/>
              </a:rPr>
              <a:t>图文分析</a:t>
            </a:r>
            <a:endParaRPr lang="zh-CN" altLang="en-US" sz="3200" dirty="0">
              <a:latin typeface="Segoe UI Symbol" pitchFamily="34" charset="0"/>
            </a:endParaRPr>
          </a:p>
        </p:txBody>
      </p:sp>
      <p:pic>
        <p:nvPicPr>
          <p:cNvPr id="3" name="image 14000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5400000">
            <a:off x="-384962" y="1449062"/>
            <a:ext cx="1908000" cy="31302"/>
          </a:xfrm>
          <a:prstGeom prst="rect">
            <a:avLst/>
          </a:prstGeom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71803" y="0"/>
            <a:ext cx="3558602" cy="51434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62075" y="0"/>
            <a:ext cx="2936660" cy="51663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03" name="image 3000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314450" y="-1990725"/>
            <a:ext cx="5400675" cy="5400675"/>
          </a:xfrm>
          <a:prstGeom prst="rect">
            <a:avLst/>
          </a:prstGeom>
        </p:spPr>
      </p:pic>
      <p:pic>
        <p:nvPicPr>
          <p:cNvPr id="30004" name="image 3000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781550" y="-942975"/>
            <a:ext cx="2647950" cy="2647950"/>
          </a:xfrm>
          <a:prstGeom prst="rect">
            <a:avLst/>
          </a:prstGeom>
        </p:spPr>
      </p:pic>
      <p:sp>
        <p:nvSpPr>
          <p:cNvPr id="30002" name="Object 30002"/>
          <p:cNvSpPr txBox="1"/>
          <p:nvPr/>
        </p:nvSpPr>
        <p:spPr>
          <a:xfrm>
            <a:off x="4429124" y="2214560"/>
            <a:ext cx="2962275" cy="704850"/>
          </a:xfrm>
          <a:prstGeom prst="rect">
            <a:avLst/>
          </a:prstGeom>
        </p:spPr>
        <p:txBody>
          <a:bodyPr vert="horz" lIns="34290" tIns="17145" rIns="34290" bIns="17145" rtlCol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4600" b="1" dirty="0" smtClean="0">
                <a:solidFill>
                  <a:srgbClr val="3A3634">
                    <a:alpha val="100000"/>
                  </a:srgbClr>
                </a:solidFill>
                <a:latin typeface="SourceHanSansSC-Bold"/>
                <a:ea typeface="SourceHanSansSC-Bold"/>
              </a:rPr>
              <a:t>功能介绍</a:t>
            </a:r>
            <a:endParaRPr lang="en-US" b="1" dirty="0"/>
          </a:p>
        </p:txBody>
      </p:sp>
      <p:sp>
        <p:nvSpPr>
          <p:cNvPr id="30005" name="Object 30005"/>
          <p:cNvSpPr txBox="1"/>
          <p:nvPr/>
        </p:nvSpPr>
        <p:spPr>
          <a:xfrm>
            <a:off x="1795463" y="1545431"/>
            <a:ext cx="4019550" cy="1714500"/>
          </a:xfrm>
          <a:prstGeom prst="rect">
            <a:avLst/>
          </a:prstGeom>
        </p:spPr>
        <p:txBody>
          <a:bodyPr vert="horz" lIns="34290" tIns="17145" rIns="34290" bIns="17145" rtlCol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1300" dirty="0" smtClean="0">
                <a:solidFill>
                  <a:srgbClr val="FFFFFF">
                    <a:alpha val="100000"/>
                  </a:srgbClr>
                </a:solidFill>
                <a:latin typeface="DINCond-Bold"/>
                <a:ea typeface="DINCond-Bold"/>
              </a:rPr>
              <a:t>03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002" name="image 18000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flipV="1">
            <a:off x="3428992" y="1000114"/>
            <a:ext cx="2381902" cy="71439"/>
          </a:xfrm>
          <a:prstGeom prst="rect">
            <a:avLst/>
          </a:prstGeom>
        </p:spPr>
      </p:pic>
      <p:sp>
        <p:nvSpPr>
          <p:cNvPr id="180003" name="Object 180003"/>
          <p:cNvSpPr txBox="1"/>
          <p:nvPr/>
        </p:nvSpPr>
        <p:spPr>
          <a:xfrm>
            <a:off x="3569933" y="334566"/>
            <a:ext cx="2033588" cy="400050"/>
          </a:xfrm>
          <a:prstGeom prst="rect">
            <a:avLst/>
          </a:prstGeom>
        </p:spPr>
        <p:txBody>
          <a:bodyPr vert="horz" lIns="34290" tIns="17145" rIns="34290" bIns="17145" rtlCol="0" anchor="t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3200" dirty="0" smtClean="0"/>
              <a:t>功能介绍</a:t>
            </a:r>
            <a:endParaRPr lang="en-US" sz="3200" dirty="0"/>
          </a:p>
        </p:txBody>
      </p:sp>
      <p:pic>
        <p:nvPicPr>
          <p:cNvPr id="180005" name="image 18000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595812" y="1547812"/>
            <a:ext cx="2843213" cy="1519238"/>
          </a:xfrm>
          <a:prstGeom prst="rect">
            <a:avLst/>
          </a:prstGeom>
        </p:spPr>
      </p:pic>
      <p:pic>
        <p:nvPicPr>
          <p:cNvPr id="180006" name="image 18000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681162" y="3133725"/>
            <a:ext cx="2843213" cy="1519238"/>
          </a:xfrm>
          <a:prstGeom prst="rect">
            <a:avLst/>
          </a:prstGeom>
        </p:spPr>
      </p:pic>
      <p:sp>
        <p:nvSpPr>
          <p:cNvPr id="180007" name="Object 180007"/>
          <p:cNvSpPr txBox="1"/>
          <p:nvPr/>
        </p:nvSpPr>
        <p:spPr>
          <a:xfrm>
            <a:off x="5105400" y="2331920"/>
            <a:ext cx="1947863" cy="457200"/>
          </a:xfrm>
          <a:prstGeom prst="rect">
            <a:avLst/>
          </a:prstGeom>
        </p:spPr>
        <p:txBody>
          <a:bodyPr vert="horz" lIns="34290" tIns="17145" rIns="34290" bIns="17145" rtlCol="0" anchor="t" anchorCtr="0">
            <a:noAutofit/>
          </a:bodyPr>
          <a:lstStyle/>
          <a:p>
            <a:pPr algn="l">
              <a:lnSpc>
                <a:spcPct val="116666"/>
              </a:lnSpc>
            </a:pPr>
            <a:r>
              <a:rPr lang="zh-CN" altLang="en-US" sz="2800" b="1" dirty="0" smtClean="0">
                <a:solidFill>
                  <a:srgbClr val="FFFFFF">
                    <a:alpha val="10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HanSansSC-Medium"/>
                <a:ea typeface="SourceHanSansSC-Medium"/>
              </a:rPr>
              <a:t>页面模板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0008" name="Object 180008"/>
          <p:cNvSpPr txBox="1"/>
          <p:nvPr/>
        </p:nvSpPr>
        <p:spPr>
          <a:xfrm>
            <a:off x="2124075" y="3972520"/>
            <a:ext cx="2205038" cy="200025"/>
          </a:xfrm>
          <a:prstGeom prst="rect">
            <a:avLst/>
          </a:prstGeom>
        </p:spPr>
        <p:txBody>
          <a:bodyPr vert="horz" lIns="34290" tIns="17145" rIns="34290" bIns="17145" rtlCol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2800" b="1" dirty="0" smtClean="0">
                <a:solidFill>
                  <a:srgbClr val="FFFFFF">
                    <a:alpha val="10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HanSansSC-Medium"/>
                <a:ea typeface="SourceHanSansSC-Medium"/>
              </a:rPr>
              <a:t>关键词回复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0009" name="Object 180009"/>
          <p:cNvSpPr txBox="1"/>
          <p:nvPr/>
        </p:nvSpPr>
        <p:spPr>
          <a:xfrm>
            <a:off x="4591050" y="1380755"/>
            <a:ext cx="2195513" cy="928688"/>
          </a:xfrm>
          <a:prstGeom prst="rect">
            <a:avLst/>
          </a:prstGeom>
        </p:spPr>
        <p:txBody>
          <a:bodyPr vert="horz" lIns="34290" tIns="17145" rIns="34290" bIns="17145" rtlCol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6100" dirty="0" smtClean="0">
                <a:solidFill>
                  <a:srgbClr val="FFFFFF">
                    <a:alpha val="100000"/>
                  </a:srgbClr>
                </a:solidFill>
                <a:latin typeface="DINCond-Bold"/>
                <a:ea typeface="DINCond-Bold"/>
              </a:rPr>
              <a:t>01</a:t>
            </a:r>
            <a:endParaRPr lang="en-US" dirty="0"/>
          </a:p>
        </p:txBody>
      </p:sp>
      <p:sp>
        <p:nvSpPr>
          <p:cNvPr id="1800010" name="Object 1800010"/>
          <p:cNvSpPr txBox="1"/>
          <p:nvPr/>
        </p:nvSpPr>
        <p:spPr>
          <a:xfrm>
            <a:off x="1671637" y="2961905"/>
            <a:ext cx="2195513" cy="928688"/>
          </a:xfrm>
          <a:prstGeom prst="rect">
            <a:avLst/>
          </a:prstGeom>
        </p:spPr>
        <p:txBody>
          <a:bodyPr vert="horz" lIns="34290" tIns="17145" rIns="34290" bIns="17145" rtlCol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6100" dirty="0" smtClean="0">
                <a:solidFill>
                  <a:srgbClr val="FFFFFF">
                    <a:alpha val="100000"/>
                  </a:srgbClr>
                </a:solidFill>
                <a:latin typeface="DINCond-Bold"/>
                <a:ea typeface="DINCond-Bold"/>
              </a:rPr>
              <a:t>02</a:t>
            </a:r>
            <a:endParaRPr lang="en-US" dirty="0"/>
          </a:p>
        </p:txBody>
      </p:sp>
      <p:pic>
        <p:nvPicPr>
          <p:cNvPr id="1800011" name="image 180001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681162" y="1547812"/>
            <a:ext cx="2843213" cy="1519238"/>
          </a:xfrm>
          <a:prstGeom prst="rect">
            <a:avLst/>
          </a:prstGeom>
        </p:spPr>
      </p:pic>
      <p:pic>
        <p:nvPicPr>
          <p:cNvPr id="1800012" name="image 180001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595812" y="3133725"/>
            <a:ext cx="2843213" cy="15192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56" y="285734"/>
            <a:ext cx="2262982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TextBox 16"/>
          <p:cNvSpPr txBox="1"/>
          <p:nvPr/>
        </p:nvSpPr>
        <p:spPr>
          <a:xfrm>
            <a:off x="5072066" y="1714494"/>
            <a:ext cx="2643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焦点图文章最多</a:t>
            </a:r>
            <a:r>
              <a:rPr lang="en-US" altLang="zh-CN" dirty="0" smtClean="0"/>
              <a:t>3</a:t>
            </a:r>
            <a:r>
              <a:rPr lang="zh-CN" altLang="en-US" dirty="0" smtClean="0"/>
              <a:t>个</a:t>
            </a:r>
            <a:endParaRPr lang="zh-CN" altLang="en-US" dirty="0"/>
          </a:p>
        </p:txBody>
      </p:sp>
      <p:grpSp>
        <p:nvGrpSpPr>
          <p:cNvPr id="31" name="组合 30"/>
          <p:cNvGrpSpPr/>
          <p:nvPr/>
        </p:nvGrpSpPr>
        <p:grpSpPr>
          <a:xfrm>
            <a:off x="2143108" y="2571750"/>
            <a:ext cx="2714644" cy="285752"/>
            <a:chOff x="2143108" y="2571750"/>
            <a:chExt cx="2714644" cy="285752"/>
          </a:xfrm>
        </p:grpSpPr>
        <p:sp>
          <p:nvSpPr>
            <p:cNvPr id="18" name="矩形 17"/>
            <p:cNvSpPr/>
            <p:nvPr/>
          </p:nvSpPr>
          <p:spPr>
            <a:xfrm>
              <a:off x="2143108" y="2571750"/>
              <a:ext cx="1714512" cy="285752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9" name="直接箭头连接符 18"/>
            <p:cNvCxnSpPr/>
            <p:nvPr/>
          </p:nvCxnSpPr>
          <p:spPr>
            <a:xfrm>
              <a:off x="3857620" y="2714626"/>
              <a:ext cx="1000132" cy="158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19"/>
          <p:cNvSpPr txBox="1"/>
          <p:nvPr/>
        </p:nvSpPr>
        <p:spPr>
          <a:xfrm>
            <a:off x="5072066" y="2571750"/>
            <a:ext cx="3429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最多</a:t>
            </a:r>
            <a:r>
              <a:rPr lang="en-US" altLang="zh-CN" dirty="0" smtClean="0"/>
              <a:t>5</a:t>
            </a:r>
            <a:r>
              <a:rPr lang="zh-CN" altLang="en-US" dirty="0" smtClean="0"/>
              <a:t>个分类，名称</a:t>
            </a:r>
            <a:r>
              <a:rPr lang="en-US" altLang="zh-CN" dirty="0" smtClean="0"/>
              <a:t>4</a:t>
            </a:r>
            <a:r>
              <a:rPr lang="zh-CN" altLang="en-US" dirty="0" smtClean="0"/>
              <a:t>个字以内</a:t>
            </a:r>
            <a:endParaRPr lang="zh-CN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5072066" y="3429006"/>
            <a:ext cx="3143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每个分类下面最多</a:t>
            </a:r>
            <a:r>
              <a:rPr lang="en-US" altLang="zh-CN" dirty="0" smtClean="0"/>
              <a:t>30</a:t>
            </a:r>
            <a:r>
              <a:rPr lang="zh-CN" altLang="en-US" dirty="0" smtClean="0"/>
              <a:t>篇文章</a:t>
            </a:r>
            <a:endParaRPr lang="zh-CN" altLang="en-US" dirty="0"/>
          </a:p>
        </p:txBody>
      </p:sp>
      <p:grpSp>
        <p:nvGrpSpPr>
          <p:cNvPr id="30" name="组合 29"/>
          <p:cNvGrpSpPr/>
          <p:nvPr/>
        </p:nvGrpSpPr>
        <p:grpSpPr>
          <a:xfrm>
            <a:off x="1928794" y="1285866"/>
            <a:ext cx="3000396" cy="1214446"/>
            <a:chOff x="1928794" y="1285866"/>
            <a:chExt cx="3000396" cy="1214446"/>
          </a:xfrm>
        </p:grpSpPr>
        <p:cxnSp>
          <p:nvCxnSpPr>
            <p:cNvPr id="16" name="直接箭头连接符 15"/>
            <p:cNvCxnSpPr/>
            <p:nvPr/>
          </p:nvCxnSpPr>
          <p:spPr>
            <a:xfrm>
              <a:off x="4000496" y="1857370"/>
              <a:ext cx="928694" cy="158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矩形 22"/>
            <p:cNvSpPr/>
            <p:nvPr/>
          </p:nvSpPr>
          <p:spPr>
            <a:xfrm>
              <a:off x="1928794" y="1285866"/>
              <a:ext cx="2071702" cy="1214446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928794" y="785800"/>
            <a:ext cx="3000396" cy="285752"/>
            <a:chOff x="1928794" y="785800"/>
            <a:chExt cx="3000396" cy="285752"/>
          </a:xfrm>
        </p:grpSpPr>
        <p:sp>
          <p:nvSpPr>
            <p:cNvPr id="24" name="矩形 23"/>
            <p:cNvSpPr/>
            <p:nvPr/>
          </p:nvSpPr>
          <p:spPr>
            <a:xfrm>
              <a:off x="1928794" y="785800"/>
              <a:ext cx="785818" cy="285752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5" name="直接箭头连接符 24"/>
            <p:cNvCxnSpPr/>
            <p:nvPr/>
          </p:nvCxnSpPr>
          <p:spPr>
            <a:xfrm>
              <a:off x="2714612" y="928676"/>
              <a:ext cx="2214578" cy="158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/>
          <p:cNvSpPr txBox="1"/>
          <p:nvPr/>
        </p:nvSpPr>
        <p:spPr>
          <a:xfrm>
            <a:off x="5000628" y="785800"/>
            <a:ext cx="2857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页面名称不超过</a:t>
            </a:r>
            <a:r>
              <a:rPr lang="en-US" altLang="zh-CN" dirty="0" smtClean="0"/>
              <a:t>16</a:t>
            </a:r>
            <a:r>
              <a:rPr lang="zh-CN" altLang="en-US" dirty="0" smtClean="0"/>
              <a:t>个字</a:t>
            </a:r>
            <a:endParaRPr lang="zh-CN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42910" y="428610"/>
            <a:ext cx="50006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 smtClean="0">
                <a:latin typeface="Segoe UI Symbol" pitchFamily="34" charset="0"/>
              </a:rPr>
              <a:t>①页面模板</a:t>
            </a:r>
            <a:endParaRPr lang="zh-CN" altLang="en-US" sz="3200" dirty="0">
              <a:latin typeface="Segoe UI Symbol" pitchFamily="34" charset="0"/>
            </a:endParaRPr>
          </a:p>
        </p:txBody>
      </p:sp>
      <p:pic>
        <p:nvPicPr>
          <p:cNvPr id="28" name="image 14000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5400000">
            <a:off x="-798710" y="1798791"/>
            <a:ext cx="2786082" cy="45719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5072066" y="3786196"/>
            <a:ext cx="3286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FF0000"/>
                </a:solidFill>
              </a:rPr>
              <a:t>可以是发表过的，也可以是未发表的</a:t>
            </a:r>
            <a:endParaRPr lang="zh-CN" altLang="en-US" dirty="0">
              <a:solidFill>
                <a:srgbClr val="FF0000"/>
              </a:solidFill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1928794" y="2941082"/>
            <a:ext cx="3071834" cy="1870614"/>
            <a:chOff x="1928794" y="2941082"/>
            <a:chExt cx="3071834" cy="1870614"/>
          </a:xfrm>
        </p:grpSpPr>
        <p:cxnSp>
          <p:nvCxnSpPr>
            <p:cNvPr id="21" name="直接箭头连接符 20"/>
            <p:cNvCxnSpPr/>
            <p:nvPr/>
          </p:nvCxnSpPr>
          <p:spPr>
            <a:xfrm>
              <a:off x="4000496" y="3643320"/>
              <a:ext cx="1000132" cy="158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矩形 31"/>
            <p:cNvSpPr/>
            <p:nvPr/>
          </p:nvSpPr>
          <p:spPr>
            <a:xfrm>
              <a:off x="1928794" y="2941082"/>
              <a:ext cx="2071702" cy="1870614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0" grpId="0"/>
      <p:bldP spid="22" grpId="0"/>
      <p:bldP spid="26" grpId="0"/>
      <p:bldP spid="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t="11457" r="8337" b="74585"/>
          <a:stretch>
            <a:fillRect/>
          </a:stretch>
        </p:blipFill>
        <p:spPr bwMode="auto">
          <a:xfrm>
            <a:off x="285720" y="500048"/>
            <a:ext cx="4000528" cy="1218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t="61775"/>
          <a:stretch>
            <a:fillRect/>
          </a:stretch>
        </p:blipFill>
        <p:spPr bwMode="auto">
          <a:xfrm>
            <a:off x="5143504" y="357172"/>
            <a:ext cx="3607610" cy="275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 t="45854" b="22150"/>
          <a:stretch>
            <a:fillRect/>
          </a:stretch>
        </p:blipFill>
        <p:spPr bwMode="auto">
          <a:xfrm>
            <a:off x="357158" y="2143122"/>
            <a:ext cx="3929090" cy="2514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/>
          <a:srcRect t="78262" b="2245"/>
          <a:stretch>
            <a:fillRect/>
          </a:stretch>
        </p:blipFill>
        <p:spPr bwMode="auto">
          <a:xfrm>
            <a:off x="5143504" y="3286130"/>
            <a:ext cx="3664776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矩形 14"/>
          <p:cNvSpPr/>
          <p:nvPr/>
        </p:nvSpPr>
        <p:spPr>
          <a:xfrm>
            <a:off x="6572264" y="571486"/>
            <a:ext cx="1143008" cy="200026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5572132" y="2643188"/>
            <a:ext cx="3071834" cy="42862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5143504" y="3643320"/>
            <a:ext cx="785818" cy="42862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3643306" y="3500444"/>
            <a:ext cx="8572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endParaRPr lang="zh-CN" altLang="en-US" sz="7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643306" y="1000114"/>
            <a:ext cx="8572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endParaRPr lang="zh-CN" altLang="en-US" sz="7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image 60002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 flipV="1">
            <a:off x="262860" y="211436"/>
            <a:ext cx="1463008" cy="45719"/>
          </a:xfrm>
          <a:prstGeom prst="rect">
            <a:avLst/>
          </a:prstGeom>
        </p:spPr>
      </p:pic>
      <p:pic>
        <p:nvPicPr>
          <p:cNvPr id="23" name="image 60002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 rot="16200000" flipV="1">
            <a:off x="-445784" y="942942"/>
            <a:ext cx="1463008" cy="45719"/>
          </a:xfrm>
          <a:prstGeom prst="rect">
            <a:avLst/>
          </a:prstGeom>
        </p:spPr>
      </p:pic>
      <p:pic>
        <p:nvPicPr>
          <p:cNvPr id="24" name="image 60002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 rot="16200000" flipV="1">
            <a:off x="8099638" y="3960527"/>
            <a:ext cx="1463008" cy="45719"/>
          </a:xfrm>
          <a:prstGeom prst="rect">
            <a:avLst/>
          </a:prstGeom>
        </p:spPr>
      </p:pic>
      <p:pic>
        <p:nvPicPr>
          <p:cNvPr id="25" name="image 60002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 flipV="1">
            <a:off x="7390994" y="4692030"/>
            <a:ext cx="1463008" cy="457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t="3216"/>
          <a:stretch>
            <a:fillRect/>
          </a:stretch>
        </p:blipFill>
        <p:spPr bwMode="auto">
          <a:xfrm>
            <a:off x="428596" y="142858"/>
            <a:ext cx="2497966" cy="4835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3" name="组合 12"/>
          <p:cNvGrpSpPr/>
          <p:nvPr/>
        </p:nvGrpSpPr>
        <p:grpSpPr>
          <a:xfrm>
            <a:off x="2071670" y="928676"/>
            <a:ext cx="1785950" cy="500066"/>
            <a:chOff x="2071670" y="928676"/>
            <a:chExt cx="1785950" cy="500066"/>
          </a:xfrm>
        </p:grpSpPr>
        <p:sp>
          <p:nvSpPr>
            <p:cNvPr id="4" name="矩形 3"/>
            <p:cNvSpPr/>
            <p:nvPr/>
          </p:nvSpPr>
          <p:spPr>
            <a:xfrm>
              <a:off x="2071670" y="928676"/>
              <a:ext cx="857256" cy="50006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" name="直接箭头连接符 4"/>
            <p:cNvCxnSpPr/>
            <p:nvPr/>
          </p:nvCxnSpPr>
          <p:spPr>
            <a:xfrm>
              <a:off x="2928926" y="1214428"/>
              <a:ext cx="928694" cy="158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extBox 5"/>
          <p:cNvSpPr txBox="1"/>
          <p:nvPr/>
        </p:nvSpPr>
        <p:spPr>
          <a:xfrm>
            <a:off x="3929058" y="571486"/>
            <a:ext cx="3286148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/>
              <a:t>回复关键词，弹出相应内容，关键词最多</a:t>
            </a:r>
            <a:r>
              <a:rPr lang="en-US" dirty="0" smtClean="0"/>
              <a:t>60</a:t>
            </a:r>
            <a:r>
              <a:rPr lang="zh-CN" altLang="en-US" dirty="0" smtClean="0"/>
              <a:t>个字，分为文字全匹配、半匹配两种</a:t>
            </a:r>
            <a:endParaRPr lang="zh-CN" altLang="en-US" dirty="0"/>
          </a:p>
        </p:txBody>
      </p:sp>
      <p:grpSp>
        <p:nvGrpSpPr>
          <p:cNvPr id="14" name="组合 13"/>
          <p:cNvGrpSpPr/>
          <p:nvPr/>
        </p:nvGrpSpPr>
        <p:grpSpPr>
          <a:xfrm>
            <a:off x="500034" y="1643056"/>
            <a:ext cx="3286148" cy="2786082"/>
            <a:chOff x="500034" y="1643056"/>
            <a:chExt cx="3286148" cy="2786082"/>
          </a:xfrm>
        </p:grpSpPr>
        <p:sp>
          <p:nvSpPr>
            <p:cNvPr id="7" name="矩形 6"/>
            <p:cNvSpPr/>
            <p:nvPr/>
          </p:nvSpPr>
          <p:spPr>
            <a:xfrm>
              <a:off x="500034" y="1643056"/>
              <a:ext cx="2286016" cy="278608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8" name="直接箭头连接符 7"/>
            <p:cNvCxnSpPr/>
            <p:nvPr/>
          </p:nvCxnSpPr>
          <p:spPr>
            <a:xfrm>
              <a:off x="2786050" y="3000378"/>
              <a:ext cx="1000132" cy="158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8"/>
          <p:cNvSpPr txBox="1"/>
          <p:nvPr/>
        </p:nvSpPr>
        <p:spPr>
          <a:xfrm>
            <a:off x="3857620" y="2357436"/>
            <a:ext cx="3286148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/>
              <a:t>回复内容可为文字、图文、图片、语音、视频，文章条数等内容规则与每日微信推送相同</a:t>
            </a:r>
            <a:endParaRPr lang="zh-CN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786710" y="500048"/>
            <a:ext cx="50006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 smtClean="0">
                <a:latin typeface="Segoe UI Symbol" pitchFamily="34" charset="0"/>
              </a:rPr>
              <a:t>②关键词回复</a:t>
            </a:r>
            <a:endParaRPr lang="zh-CN" altLang="en-US" sz="3200" dirty="0">
              <a:latin typeface="Segoe UI Symbol" pitchFamily="34" charset="0"/>
            </a:endParaRPr>
          </a:p>
        </p:txBody>
      </p:sp>
      <p:pic>
        <p:nvPicPr>
          <p:cNvPr id="11" name="image 14000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5400000">
            <a:off x="6988032" y="2013106"/>
            <a:ext cx="2786082" cy="4571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000496" y="4071948"/>
            <a:ext cx="3357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FF0000"/>
                </a:solidFill>
              </a:rPr>
              <a:t>关注公众号的用户可使用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002" name="image 6000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flipV="1">
            <a:off x="3857620" y="928676"/>
            <a:ext cx="1463008" cy="45719"/>
          </a:xfrm>
          <a:prstGeom prst="rect">
            <a:avLst/>
          </a:prstGeom>
        </p:spPr>
      </p:pic>
      <p:sp>
        <p:nvSpPr>
          <p:cNvPr id="60003" name="Object 60003"/>
          <p:cNvSpPr txBox="1"/>
          <p:nvPr/>
        </p:nvSpPr>
        <p:spPr>
          <a:xfrm>
            <a:off x="3565171" y="334566"/>
            <a:ext cx="2033588" cy="400050"/>
          </a:xfrm>
          <a:prstGeom prst="rect">
            <a:avLst/>
          </a:prstGeom>
        </p:spPr>
        <p:txBody>
          <a:bodyPr vert="horz" lIns="34290" tIns="17145" rIns="34290" bIns="17145" rtlCol="0" anchor="t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2600" dirty="0" smtClean="0">
                <a:solidFill>
                  <a:srgbClr val="3A3634">
                    <a:alpha val="100000"/>
                  </a:srgbClr>
                </a:solidFill>
                <a:latin typeface="SourceHanSansSC-Bold"/>
                <a:ea typeface="SourceHanSansSC-Bold"/>
              </a:rPr>
              <a:t>用途</a:t>
            </a:r>
            <a:endParaRPr lang="en-US" dirty="0"/>
          </a:p>
        </p:txBody>
      </p:sp>
      <p:pic>
        <p:nvPicPr>
          <p:cNvPr id="60007" name="image 6000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544858" y="2482209"/>
            <a:ext cx="180975" cy="180975"/>
          </a:xfrm>
          <a:prstGeom prst="rect">
            <a:avLst/>
          </a:prstGeom>
        </p:spPr>
      </p:pic>
      <p:pic>
        <p:nvPicPr>
          <p:cNvPr id="60008" name="image 6000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544858" y="1806410"/>
            <a:ext cx="180975" cy="180975"/>
          </a:xfrm>
          <a:prstGeom prst="rect">
            <a:avLst/>
          </a:prstGeom>
        </p:spPr>
      </p:pic>
      <p:sp>
        <p:nvSpPr>
          <p:cNvPr id="60009" name="Object 60009"/>
          <p:cNvSpPr txBox="1"/>
          <p:nvPr/>
        </p:nvSpPr>
        <p:spPr>
          <a:xfrm>
            <a:off x="4929190" y="2963698"/>
            <a:ext cx="2147888" cy="228600"/>
          </a:xfrm>
          <a:prstGeom prst="rect">
            <a:avLst/>
          </a:prstGeom>
        </p:spPr>
        <p:txBody>
          <a:bodyPr vert="horz" lIns="34290" tIns="17145" rIns="34290" bIns="17145" rtlCol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1500" dirty="0" smtClean="0">
                <a:solidFill>
                  <a:srgbClr val="00CEA9">
                    <a:alpha val="100000"/>
                  </a:srgbClr>
                </a:solidFill>
                <a:latin typeface="SourceHanSansSC-Heavy"/>
              </a:rPr>
              <a:t>增加公众号人气</a:t>
            </a:r>
            <a:endParaRPr lang="en-US" dirty="0"/>
          </a:p>
        </p:txBody>
      </p:sp>
      <p:sp>
        <p:nvSpPr>
          <p:cNvPr id="600010" name="Object 600010"/>
          <p:cNvSpPr txBox="1"/>
          <p:nvPr/>
        </p:nvSpPr>
        <p:spPr>
          <a:xfrm>
            <a:off x="4929191" y="3223731"/>
            <a:ext cx="3105150" cy="357188"/>
          </a:xfrm>
          <a:prstGeom prst="rect">
            <a:avLst/>
          </a:prstGeom>
        </p:spPr>
        <p:txBody>
          <a:bodyPr vert="horz" lIns="34290" tIns="17145" rIns="34290" bIns="17145" rtlCol="0" anchor="t" anchorCtr="0">
            <a:noAutofit/>
          </a:bodyPr>
          <a:lstStyle/>
          <a:p>
            <a:pPr algn="l">
              <a:lnSpc>
                <a:spcPct val="115833"/>
              </a:lnSpc>
            </a:pPr>
            <a:r>
              <a:rPr lang="zh-CN" altLang="en-US" sz="1100" dirty="0" smtClean="0">
                <a:solidFill>
                  <a:srgbClr val="3A3634">
                    <a:alpha val="100000"/>
                  </a:srgbClr>
                </a:solidFill>
                <a:latin typeface="SourceHanSansSC-Regular"/>
                <a:ea typeface="SourceHanSansSC-Regular"/>
              </a:rPr>
              <a:t>便于短期内使活动现场参与者变为公众号粉丝</a:t>
            </a:r>
            <a:endParaRPr lang="en-US" dirty="0"/>
          </a:p>
        </p:txBody>
      </p:sp>
      <p:sp>
        <p:nvSpPr>
          <p:cNvPr id="600011" name="Object 600011"/>
          <p:cNvSpPr txBox="1"/>
          <p:nvPr/>
        </p:nvSpPr>
        <p:spPr>
          <a:xfrm>
            <a:off x="4929190" y="1460299"/>
            <a:ext cx="2147888" cy="228600"/>
          </a:xfrm>
          <a:prstGeom prst="rect">
            <a:avLst/>
          </a:prstGeom>
        </p:spPr>
        <p:txBody>
          <a:bodyPr vert="horz" lIns="34290" tIns="17145" rIns="34290" bIns="17145" rtlCol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1500" dirty="0" smtClean="0">
                <a:solidFill>
                  <a:srgbClr val="00CEA9">
                    <a:alpha val="100000"/>
                  </a:srgbClr>
                </a:solidFill>
                <a:latin typeface="SourceHanSansSC-Heavy"/>
                <a:ea typeface="SourceHanSansSC-Heavy"/>
              </a:rPr>
              <a:t>热门话题</a:t>
            </a:r>
            <a:endParaRPr lang="en-US" dirty="0"/>
          </a:p>
        </p:txBody>
      </p:sp>
      <p:sp>
        <p:nvSpPr>
          <p:cNvPr id="600012" name="Object 600012"/>
          <p:cNvSpPr txBox="1"/>
          <p:nvPr/>
        </p:nvSpPr>
        <p:spPr>
          <a:xfrm>
            <a:off x="4929190" y="1715568"/>
            <a:ext cx="2995613" cy="357188"/>
          </a:xfrm>
          <a:prstGeom prst="rect">
            <a:avLst/>
          </a:prstGeom>
        </p:spPr>
        <p:txBody>
          <a:bodyPr vert="horz" lIns="34290" tIns="17145" rIns="34290" bIns="17145" rtlCol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100" dirty="0" smtClean="0">
                <a:solidFill>
                  <a:srgbClr val="3A3634">
                    <a:alpha val="100000"/>
                  </a:srgbClr>
                </a:solidFill>
                <a:latin typeface="SourceHanSansSC-Regular"/>
                <a:ea typeface="SourceHanSansSC-Regular"/>
              </a:rPr>
              <a:t>将同类内容整理成专题，相当于在现有菜单栏内容上进行了扩展</a:t>
            </a:r>
            <a:endParaRPr lang="en-US" dirty="0"/>
          </a:p>
        </p:txBody>
      </p:sp>
      <p:sp>
        <p:nvSpPr>
          <p:cNvPr id="600013" name="Object 600013"/>
          <p:cNvSpPr txBox="1"/>
          <p:nvPr/>
        </p:nvSpPr>
        <p:spPr>
          <a:xfrm>
            <a:off x="2124223" y="2253609"/>
            <a:ext cx="2147888" cy="228600"/>
          </a:xfrm>
          <a:prstGeom prst="rect">
            <a:avLst/>
          </a:prstGeom>
        </p:spPr>
        <p:txBody>
          <a:bodyPr vert="horz" lIns="34290" tIns="17145" rIns="34290" bIns="17145" rtlCol="0" anchor="t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zh-CN" altLang="en-US" sz="1500" dirty="0" smtClean="0">
                <a:solidFill>
                  <a:srgbClr val="00CEA9">
                    <a:alpha val="100000"/>
                  </a:srgbClr>
                </a:solidFill>
                <a:latin typeface="SourceHanSansSC-Heavy"/>
                <a:ea typeface="SourceHanSansSC-Heavy"/>
              </a:rPr>
              <a:t>现场活动</a:t>
            </a:r>
            <a:endParaRPr lang="en-US" dirty="0"/>
          </a:p>
        </p:txBody>
      </p:sp>
      <p:sp>
        <p:nvSpPr>
          <p:cNvPr id="600014" name="Object 600014"/>
          <p:cNvSpPr txBox="1"/>
          <p:nvPr/>
        </p:nvSpPr>
        <p:spPr>
          <a:xfrm>
            <a:off x="914549" y="2521737"/>
            <a:ext cx="3376613" cy="157163"/>
          </a:xfrm>
          <a:prstGeom prst="rect">
            <a:avLst/>
          </a:prstGeom>
        </p:spPr>
        <p:txBody>
          <a:bodyPr vert="horz" lIns="34290" tIns="17145" rIns="34290" bIns="17145" rtlCol="0" anchor="t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zh-CN" altLang="en-US" sz="1100" dirty="0" smtClean="0">
                <a:solidFill>
                  <a:srgbClr val="3A3634">
                    <a:alpha val="100000"/>
                  </a:srgbClr>
                </a:solidFill>
                <a:latin typeface="SourceHanSansSC-Regular"/>
              </a:rPr>
              <a:t>将互动问题答案作为关键词</a:t>
            </a:r>
            <a:endParaRPr lang="en-US" dirty="0"/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4" cstate="print"/>
          <a:srcRect t="44042" b="27979"/>
          <a:stretch>
            <a:fillRect/>
          </a:stretch>
        </p:blipFill>
        <p:spPr bwMode="auto">
          <a:xfrm>
            <a:off x="6143636" y="8933"/>
            <a:ext cx="2593680" cy="1451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image 6000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544858" y="3833807"/>
            <a:ext cx="180975" cy="180975"/>
          </a:xfrm>
          <a:prstGeom prst="rect">
            <a:avLst/>
          </a:prstGeom>
        </p:spPr>
      </p:pic>
      <p:pic>
        <p:nvPicPr>
          <p:cNvPr id="17" name="image 6000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544858" y="3158008"/>
            <a:ext cx="180975" cy="180975"/>
          </a:xfrm>
          <a:prstGeom prst="rect">
            <a:avLst/>
          </a:prstGeom>
        </p:spPr>
      </p:pic>
      <p:pic>
        <p:nvPicPr>
          <p:cNvPr id="28" name="image 14000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5400000">
            <a:off x="3055604" y="2894914"/>
            <a:ext cx="3159482" cy="51846"/>
          </a:xfrm>
          <a:prstGeom prst="rect">
            <a:avLst/>
          </a:prstGeom>
        </p:spPr>
      </p:pic>
      <p:sp>
        <p:nvSpPr>
          <p:cNvPr id="29" name="Object 600013"/>
          <p:cNvSpPr txBox="1"/>
          <p:nvPr/>
        </p:nvSpPr>
        <p:spPr>
          <a:xfrm>
            <a:off x="2143274" y="3786182"/>
            <a:ext cx="2147888" cy="228600"/>
          </a:xfrm>
          <a:prstGeom prst="rect">
            <a:avLst/>
          </a:prstGeom>
        </p:spPr>
        <p:txBody>
          <a:bodyPr vert="horz" lIns="34290" tIns="17145" rIns="34290" bIns="17145" rtlCol="0" anchor="t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zh-CN" altLang="en-US" sz="1500" dirty="0" smtClean="0">
                <a:solidFill>
                  <a:srgbClr val="00CEA9">
                    <a:alpha val="100000"/>
                  </a:srgbClr>
                </a:solidFill>
                <a:latin typeface="SourceHanSansSC-Heavy"/>
                <a:ea typeface="SourceHanSansSC-Heavy"/>
              </a:rPr>
              <a:t>彩蛋</a:t>
            </a:r>
            <a:endParaRPr lang="en-US" dirty="0"/>
          </a:p>
        </p:txBody>
      </p:sp>
      <p:sp>
        <p:nvSpPr>
          <p:cNvPr id="30" name="Object 600014"/>
          <p:cNvSpPr txBox="1"/>
          <p:nvPr/>
        </p:nvSpPr>
        <p:spPr>
          <a:xfrm>
            <a:off x="933600" y="4054310"/>
            <a:ext cx="3376613" cy="446268"/>
          </a:xfrm>
          <a:prstGeom prst="rect">
            <a:avLst/>
          </a:prstGeom>
        </p:spPr>
        <p:txBody>
          <a:bodyPr vert="horz" lIns="34290" tIns="17145" rIns="34290" bIns="17145" rtlCol="0" anchor="t" anchorCtr="0">
            <a:no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100" dirty="0" smtClean="0">
                <a:solidFill>
                  <a:srgbClr val="3A3634">
                    <a:alpha val="100000"/>
                  </a:srgbClr>
                </a:solidFill>
                <a:latin typeface="SourceHanSansSC-Regular"/>
              </a:rPr>
              <a:t>将新年贺词、寄语、领导讲话原稿、视频集锦等</a:t>
            </a:r>
            <a:endParaRPr lang="en-US" altLang="zh-CN" sz="1100" dirty="0" smtClean="0">
              <a:solidFill>
                <a:srgbClr val="3A3634">
                  <a:alpha val="100000"/>
                </a:srgbClr>
              </a:solidFill>
              <a:latin typeface="SourceHanSansSC-Regular"/>
            </a:endParaRPr>
          </a:p>
          <a:p>
            <a:pPr algn="r">
              <a:lnSpc>
                <a:spcPct val="150000"/>
              </a:lnSpc>
            </a:pPr>
            <a:r>
              <a:rPr lang="zh-CN" altLang="en-US" sz="1100" dirty="0" smtClean="0">
                <a:solidFill>
                  <a:srgbClr val="3A3634">
                    <a:alpha val="100000"/>
                  </a:srgbClr>
                </a:solidFill>
                <a:latin typeface="SourceHanSansSC-Regular"/>
              </a:rPr>
              <a:t>作为菜单内容放在关键词回复中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03" name="image 3000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314450" y="-1990725"/>
            <a:ext cx="5400675" cy="5400675"/>
          </a:xfrm>
          <a:prstGeom prst="rect">
            <a:avLst/>
          </a:prstGeom>
        </p:spPr>
      </p:pic>
      <p:pic>
        <p:nvPicPr>
          <p:cNvPr id="30004" name="image 3000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781550" y="-942975"/>
            <a:ext cx="2647950" cy="2647950"/>
          </a:xfrm>
          <a:prstGeom prst="rect">
            <a:avLst/>
          </a:prstGeom>
        </p:spPr>
      </p:pic>
      <p:sp>
        <p:nvSpPr>
          <p:cNvPr id="30002" name="Object 30002"/>
          <p:cNvSpPr txBox="1"/>
          <p:nvPr/>
        </p:nvSpPr>
        <p:spPr>
          <a:xfrm>
            <a:off x="4786314" y="2214560"/>
            <a:ext cx="2605085" cy="704850"/>
          </a:xfrm>
          <a:prstGeom prst="rect">
            <a:avLst/>
          </a:prstGeom>
        </p:spPr>
        <p:txBody>
          <a:bodyPr vert="horz" lIns="34290" tIns="17145" rIns="34290" bIns="17145" rtlCol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4600" b="1" dirty="0" smtClean="0">
                <a:solidFill>
                  <a:srgbClr val="3A3634">
                    <a:alpha val="100000"/>
                  </a:srgbClr>
                </a:solidFill>
                <a:latin typeface="SourceHanSansSC-Bold"/>
                <a:ea typeface="SourceHanSansSC-Bold"/>
              </a:rPr>
              <a:t>其他</a:t>
            </a:r>
            <a:endParaRPr lang="en-US" b="1" dirty="0"/>
          </a:p>
        </p:txBody>
      </p:sp>
      <p:sp>
        <p:nvSpPr>
          <p:cNvPr id="30005" name="Object 30005"/>
          <p:cNvSpPr txBox="1"/>
          <p:nvPr/>
        </p:nvSpPr>
        <p:spPr>
          <a:xfrm>
            <a:off x="1795463" y="1545431"/>
            <a:ext cx="4019550" cy="1714500"/>
          </a:xfrm>
          <a:prstGeom prst="rect">
            <a:avLst/>
          </a:prstGeom>
        </p:spPr>
        <p:txBody>
          <a:bodyPr vert="horz" lIns="34290" tIns="17145" rIns="34290" bIns="17145" rtlCol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1300" dirty="0" smtClean="0">
                <a:solidFill>
                  <a:srgbClr val="FFFFFF">
                    <a:alpha val="100000"/>
                  </a:srgbClr>
                </a:solidFill>
                <a:latin typeface="DINCond-Bold"/>
                <a:ea typeface="DINCond-Bold"/>
              </a:rPr>
              <a:t>04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002" name="image 10000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795462" y="2119313"/>
            <a:ext cx="5881688" cy="28575"/>
          </a:xfrm>
          <a:prstGeom prst="rect">
            <a:avLst/>
          </a:prstGeom>
        </p:spPr>
      </p:pic>
      <p:pic>
        <p:nvPicPr>
          <p:cNvPr id="100003" name="image 10000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114800" y="928676"/>
            <a:ext cx="914400" cy="28575"/>
          </a:xfrm>
          <a:prstGeom prst="rect">
            <a:avLst/>
          </a:prstGeom>
        </p:spPr>
      </p:pic>
      <p:sp>
        <p:nvSpPr>
          <p:cNvPr id="100004" name="Object 100004"/>
          <p:cNvSpPr txBox="1"/>
          <p:nvPr/>
        </p:nvSpPr>
        <p:spPr>
          <a:xfrm>
            <a:off x="3567552" y="334566"/>
            <a:ext cx="2033588" cy="400050"/>
          </a:xfrm>
          <a:prstGeom prst="rect">
            <a:avLst/>
          </a:prstGeom>
        </p:spPr>
        <p:txBody>
          <a:bodyPr vert="horz" lIns="34290" tIns="17145" rIns="34290" bIns="17145" rtlCol="0" anchor="t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2600" dirty="0" smtClean="0">
                <a:solidFill>
                  <a:srgbClr val="3A3634">
                    <a:alpha val="100000"/>
                  </a:srgbClr>
                </a:solidFill>
                <a:latin typeface="SourceHanSansSC-Bold"/>
                <a:ea typeface="SourceHanSansSC-Bold"/>
              </a:rPr>
              <a:t>其他</a:t>
            </a:r>
            <a:endParaRPr lang="en-US" dirty="0"/>
          </a:p>
        </p:txBody>
      </p:sp>
      <p:pic>
        <p:nvPicPr>
          <p:cNvPr id="100006" name="image 10000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143000" y="1690688"/>
            <a:ext cx="885825" cy="885825"/>
          </a:xfrm>
          <a:prstGeom prst="rect">
            <a:avLst/>
          </a:prstGeom>
        </p:spPr>
      </p:pic>
      <p:pic>
        <p:nvPicPr>
          <p:cNvPr id="100007" name="image 10000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3133725" y="1690688"/>
            <a:ext cx="885825" cy="885825"/>
          </a:xfrm>
          <a:prstGeom prst="rect">
            <a:avLst/>
          </a:prstGeom>
        </p:spPr>
      </p:pic>
      <p:pic>
        <p:nvPicPr>
          <p:cNvPr id="100008" name="image 10000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129213" y="1690688"/>
            <a:ext cx="885825" cy="885825"/>
          </a:xfrm>
          <a:prstGeom prst="rect">
            <a:avLst/>
          </a:prstGeom>
        </p:spPr>
      </p:pic>
      <p:pic>
        <p:nvPicPr>
          <p:cNvPr id="100009" name="image 10000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119937" y="1690688"/>
            <a:ext cx="885825" cy="885825"/>
          </a:xfrm>
          <a:prstGeom prst="rect">
            <a:avLst/>
          </a:prstGeom>
        </p:spPr>
      </p:pic>
      <p:sp>
        <p:nvSpPr>
          <p:cNvPr id="1000010" name="Object 1000010"/>
          <p:cNvSpPr txBox="1"/>
          <p:nvPr/>
        </p:nvSpPr>
        <p:spPr>
          <a:xfrm>
            <a:off x="268486" y="1677591"/>
            <a:ext cx="2605088" cy="857250"/>
          </a:xfrm>
          <a:prstGeom prst="rect">
            <a:avLst/>
          </a:prstGeom>
        </p:spPr>
        <p:txBody>
          <a:bodyPr vert="horz" lIns="34290" tIns="17145" rIns="34290" bIns="17145" rtlCol="0" anchor="t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5600" dirty="0" smtClean="0">
                <a:solidFill>
                  <a:srgbClr val="FFFFFF">
                    <a:alpha val="100000"/>
                  </a:srgbClr>
                </a:solidFill>
                <a:latin typeface="DINCond-Bold"/>
                <a:ea typeface="DINCond-Bold"/>
              </a:rPr>
              <a:t>1</a:t>
            </a:r>
            <a:endParaRPr lang="en-US" dirty="0"/>
          </a:p>
        </p:txBody>
      </p:sp>
      <p:sp>
        <p:nvSpPr>
          <p:cNvPr id="1000011" name="Object 1000011"/>
          <p:cNvSpPr txBox="1"/>
          <p:nvPr/>
        </p:nvSpPr>
        <p:spPr>
          <a:xfrm>
            <a:off x="2290167" y="1672828"/>
            <a:ext cx="2605088" cy="857250"/>
          </a:xfrm>
          <a:prstGeom prst="rect">
            <a:avLst/>
          </a:prstGeom>
        </p:spPr>
        <p:txBody>
          <a:bodyPr vert="horz" lIns="34290" tIns="17145" rIns="34290" bIns="17145" rtlCol="0" anchor="t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5600" dirty="0" smtClean="0">
                <a:solidFill>
                  <a:srgbClr val="FFFFFF">
                    <a:alpha val="100000"/>
                  </a:srgbClr>
                </a:solidFill>
                <a:latin typeface="DINCond-Bold"/>
                <a:ea typeface="DINCond-Bold"/>
              </a:rPr>
              <a:t>2</a:t>
            </a:r>
            <a:endParaRPr lang="en-US" dirty="0"/>
          </a:p>
        </p:txBody>
      </p:sp>
      <p:sp>
        <p:nvSpPr>
          <p:cNvPr id="1000012" name="Object 1000012"/>
          <p:cNvSpPr txBox="1"/>
          <p:nvPr/>
        </p:nvSpPr>
        <p:spPr>
          <a:xfrm>
            <a:off x="4280892" y="1672828"/>
            <a:ext cx="2605088" cy="857250"/>
          </a:xfrm>
          <a:prstGeom prst="rect">
            <a:avLst/>
          </a:prstGeom>
        </p:spPr>
        <p:txBody>
          <a:bodyPr vert="horz" lIns="34290" tIns="17145" rIns="34290" bIns="17145" rtlCol="0" anchor="t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5600" dirty="0" smtClean="0">
                <a:solidFill>
                  <a:srgbClr val="FFFFFF">
                    <a:alpha val="100000"/>
                  </a:srgbClr>
                </a:solidFill>
                <a:latin typeface="DINCond-Bold"/>
                <a:ea typeface="DINCond-Bold"/>
              </a:rPr>
              <a:t>3</a:t>
            </a:r>
            <a:endParaRPr lang="en-US" dirty="0"/>
          </a:p>
        </p:txBody>
      </p:sp>
      <p:sp>
        <p:nvSpPr>
          <p:cNvPr id="1000013" name="Object 1000013"/>
          <p:cNvSpPr txBox="1"/>
          <p:nvPr/>
        </p:nvSpPr>
        <p:spPr>
          <a:xfrm>
            <a:off x="6276380" y="1677591"/>
            <a:ext cx="2605088" cy="857250"/>
          </a:xfrm>
          <a:prstGeom prst="rect">
            <a:avLst/>
          </a:prstGeom>
        </p:spPr>
        <p:txBody>
          <a:bodyPr vert="horz" lIns="34290" tIns="17145" rIns="34290" bIns="17145" rtlCol="0" anchor="t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5600" dirty="0" smtClean="0">
                <a:solidFill>
                  <a:srgbClr val="FFFFFF">
                    <a:alpha val="100000"/>
                  </a:srgbClr>
                </a:solidFill>
                <a:latin typeface="DINCond-Bold"/>
                <a:ea typeface="DINCond-Bold"/>
              </a:rPr>
              <a:t>4</a:t>
            </a:r>
            <a:endParaRPr lang="en-US" dirty="0"/>
          </a:p>
        </p:txBody>
      </p:sp>
      <p:sp>
        <p:nvSpPr>
          <p:cNvPr id="1000014" name="Object 1000014"/>
          <p:cNvSpPr txBox="1"/>
          <p:nvPr/>
        </p:nvSpPr>
        <p:spPr>
          <a:xfrm>
            <a:off x="5099677" y="2870596"/>
            <a:ext cx="1002926" cy="325040"/>
          </a:xfrm>
          <a:prstGeom prst="rect">
            <a:avLst/>
          </a:prstGeom>
        </p:spPr>
        <p:txBody>
          <a:bodyPr vert="horz" lIns="34290" tIns="17145" rIns="34290" bIns="17145" rtlCol="0" anchor="t" anchorCtr="0">
            <a:noAutofit/>
          </a:bodyPr>
          <a:lstStyle/>
          <a:p>
            <a:pPr algn="ctr">
              <a:lnSpc>
                <a:spcPct val="108333"/>
              </a:lnSpc>
            </a:pPr>
            <a:r>
              <a:rPr lang="zh-CN" altLang="en-US" sz="1400" b="1" dirty="0" smtClean="0">
                <a:latin typeface="SourceHanSansSC-Bold"/>
                <a:ea typeface="SourceHanSansSC-Bold"/>
              </a:rPr>
              <a:t>文章检查</a:t>
            </a:r>
            <a:endParaRPr lang="en-US" sz="2400" b="1" dirty="0"/>
          </a:p>
        </p:txBody>
      </p:sp>
      <p:sp>
        <p:nvSpPr>
          <p:cNvPr id="1000015" name="Object 1000015"/>
          <p:cNvSpPr txBox="1"/>
          <p:nvPr/>
        </p:nvSpPr>
        <p:spPr>
          <a:xfrm>
            <a:off x="4671024" y="3238975"/>
            <a:ext cx="1824065" cy="1068717"/>
          </a:xfrm>
          <a:prstGeom prst="rect">
            <a:avLst/>
          </a:prstGeom>
        </p:spPr>
        <p:txBody>
          <a:bodyPr vert="horz" lIns="34290" tIns="17145" rIns="34290" bIns="17145" rtlCol="0" anchor="t" anchorCtr="0">
            <a:noAutofit/>
          </a:bodyPr>
          <a:lstStyle/>
          <a:p>
            <a:pPr algn="ctr">
              <a:lnSpc>
                <a:spcPct val="115833"/>
              </a:lnSpc>
              <a:spcAft>
                <a:spcPts val="600"/>
              </a:spcAft>
            </a:pPr>
            <a:r>
              <a:rPr lang="zh-CN" altLang="en-US" sz="1200" dirty="0" smtClean="0">
                <a:latin typeface="+mn-ea"/>
              </a:rPr>
              <a:t>语句不通可通过</a:t>
            </a:r>
            <a:endParaRPr lang="en-US" altLang="zh-CN" sz="1200" dirty="0" smtClean="0">
              <a:latin typeface="+mn-ea"/>
            </a:endParaRPr>
          </a:p>
          <a:p>
            <a:pPr algn="ctr">
              <a:lnSpc>
                <a:spcPct val="115833"/>
              </a:lnSpc>
              <a:spcAft>
                <a:spcPts val="600"/>
              </a:spcAft>
            </a:pPr>
            <a:r>
              <a:rPr lang="zh-CN" altLang="en-US" sz="1200" dirty="0" smtClean="0">
                <a:latin typeface="+mn-ea"/>
              </a:rPr>
              <a:t>分析句子成分找出原因</a:t>
            </a:r>
            <a:endParaRPr lang="en-US" altLang="zh-CN" sz="1200" dirty="0" smtClean="0">
              <a:latin typeface="+mn-ea"/>
            </a:endParaRPr>
          </a:p>
        </p:txBody>
      </p:sp>
      <p:sp>
        <p:nvSpPr>
          <p:cNvPr id="1000016" name="Object 1000016"/>
          <p:cNvSpPr txBox="1"/>
          <p:nvPr/>
        </p:nvSpPr>
        <p:spPr>
          <a:xfrm>
            <a:off x="894754" y="2917031"/>
            <a:ext cx="1395413" cy="278606"/>
          </a:xfrm>
          <a:prstGeom prst="rect">
            <a:avLst/>
          </a:prstGeom>
        </p:spPr>
        <p:txBody>
          <a:bodyPr vert="horz" lIns="34290" tIns="17145" rIns="34290" bIns="17145" rtlCol="0" anchor="t" anchorCtr="0">
            <a:noAutofit/>
          </a:bodyPr>
          <a:lstStyle/>
          <a:p>
            <a:pPr algn="ctr">
              <a:lnSpc>
                <a:spcPct val="108333"/>
              </a:lnSpc>
            </a:pPr>
            <a:r>
              <a:rPr lang="zh-CN" altLang="en-US" sz="1400" b="1" dirty="0" smtClean="0"/>
              <a:t>文章前缀小标题</a:t>
            </a:r>
            <a:endParaRPr lang="en-US" sz="1400" b="1" dirty="0"/>
          </a:p>
        </p:txBody>
      </p:sp>
      <p:sp>
        <p:nvSpPr>
          <p:cNvPr id="1000017" name="Object 1000017"/>
          <p:cNvSpPr txBox="1"/>
          <p:nvPr/>
        </p:nvSpPr>
        <p:spPr>
          <a:xfrm>
            <a:off x="894754" y="3285409"/>
            <a:ext cx="1293020" cy="626269"/>
          </a:xfrm>
          <a:prstGeom prst="rect">
            <a:avLst/>
          </a:prstGeom>
        </p:spPr>
        <p:txBody>
          <a:bodyPr vert="horz" lIns="34290" tIns="17145" rIns="34290" bIns="17145" rtlCol="0" anchor="t" anchorCtr="0">
            <a:noAutofit/>
          </a:bodyPr>
          <a:lstStyle/>
          <a:p>
            <a:pPr algn="ctr">
              <a:lnSpc>
                <a:spcPct val="115833"/>
              </a:lnSpc>
              <a:spcAft>
                <a:spcPts val="600"/>
              </a:spcAft>
            </a:pPr>
            <a:r>
              <a:rPr lang="zh-CN" altLang="en-US" sz="1200" dirty="0" smtClean="0">
                <a:latin typeface="SourceHanSansSC-Regular"/>
              </a:rPr>
              <a:t>建议统一为</a:t>
            </a:r>
            <a:r>
              <a:rPr lang="en-US" altLang="zh-CN" sz="1200" dirty="0" smtClean="0">
                <a:latin typeface="SourceHanSansSC-Regular"/>
              </a:rPr>
              <a:t>【】</a:t>
            </a:r>
          </a:p>
          <a:p>
            <a:pPr algn="ctr">
              <a:lnSpc>
                <a:spcPct val="115833"/>
              </a:lnSpc>
              <a:spcAft>
                <a:spcPts val="600"/>
              </a:spcAft>
            </a:pPr>
            <a:r>
              <a:rPr lang="zh-CN" altLang="en-US" sz="1200" dirty="0" smtClean="0">
                <a:latin typeface="SourceHanSansSC-Regular"/>
              </a:rPr>
              <a:t>更美观</a:t>
            </a:r>
            <a:endParaRPr lang="en-US" sz="2000" dirty="0"/>
          </a:p>
        </p:txBody>
      </p:sp>
      <p:sp>
        <p:nvSpPr>
          <p:cNvPr id="1000018" name="Object 1000018"/>
          <p:cNvSpPr txBox="1"/>
          <p:nvPr/>
        </p:nvSpPr>
        <p:spPr>
          <a:xfrm>
            <a:off x="2813217" y="2917031"/>
            <a:ext cx="1508670" cy="278605"/>
          </a:xfrm>
          <a:prstGeom prst="rect">
            <a:avLst/>
          </a:prstGeom>
        </p:spPr>
        <p:txBody>
          <a:bodyPr vert="horz" lIns="34290" tIns="17145" rIns="34290" bIns="17145" rtlCol="0" anchor="t" anchorCtr="0">
            <a:noAutofit/>
          </a:bodyPr>
          <a:lstStyle/>
          <a:p>
            <a:pPr algn="ctr">
              <a:lnSpc>
                <a:spcPct val="108333"/>
              </a:lnSpc>
            </a:pPr>
            <a:r>
              <a:rPr lang="zh-CN" altLang="en-US" sz="1400" b="1" dirty="0" smtClean="0">
                <a:latin typeface="SourceHanSansSC-Bold"/>
                <a:ea typeface="SourceHanSansSC-Bold"/>
              </a:rPr>
              <a:t>文内小标题、图片</a:t>
            </a:r>
            <a:endParaRPr lang="en-US" sz="2400" b="1" dirty="0"/>
          </a:p>
        </p:txBody>
      </p:sp>
      <p:sp>
        <p:nvSpPr>
          <p:cNvPr id="1000019" name="Object 1000019"/>
          <p:cNvSpPr txBox="1"/>
          <p:nvPr/>
        </p:nvSpPr>
        <p:spPr>
          <a:xfrm>
            <a:off x="2807629" y="3285408"/>
            <a:ext cx="1605571" cy="1022283"/>
          </a:xfrm>
          <a:prstGeom prst="rect">
            <a:avLst/>
          </a:prstGeom>
        </p:spPr>
        <p:txBody>
          <a:bodyPr vert="horz" lIns="34290" tIns="17145" rIns="34290" bIns="17145" rtlCol="0" anchor="t" anchorCtr="0">
            <a:no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200" dirty="0" smtClean="0">
                <a:latin typeface="SourceHanSansSC-Regular"/>
                <a:ea typeface="SourceHanSansSC-Regular"/>
              </a:rPr>
              <a:t>建议考虑手机纵屏显示，居中的文字标题不宜过长，或进行分行处理</a:t>
            </a:r>
            <a:endParaRPr lang="en-US" sz="2000" dirty="0"/>
          </a:p>
        </p:txBody>
      </p:sp>
      <p:sp>
        <p:nvSpPr>
          <p:cNvPr id="22" name="Object 1000014"/>
          <p:cNvSpPr txBox="1"/>
          <p:nvPr/>
        </p:nvSpPr>
        <p:spPr>
          <a:xfrm>
            <a:off x="7119937" y="2870596"/>
            <a:ext cx="1002926" cy="325040"/>
          </a:xfrm>
          <a:prstGeom prst="rect">
            <a:avLst/>
          </a:prstGeom>
        </p:spPr>
        <p:txBody>
          <a:bodyPr vert="horz" lIns="34290" tIns="17145" rIns="34290" bIns="17145" rtlCol="0" anchor="t" anchorCtr="0">
            <a:noAutofit/>
          </a:bodyPr>
          <a:lstStyle/>
          <a:p>
            <a:pPr algn="ctr">
              <a:lnSpc>
                <a:spcPct val="108333"/>
              </a:lnSpc>
            </a:pPr>
            <a:r>
              <a:rPr lang="zh-CN" altLang="en-US" sz="1400" b="1" dirty="0" smtClean="0">
                <a:latin typeface="SourceHanSansSC-Bold"/>
                <a:ea typeface="SourceHanSansSC-Bold"/>
              </a:rPr>
              <a:t>推送后修改</a:t>
            </a:r>
            <a:endParaRPr lang="en-US" sz="2400" b="1" dirty="0"/>
          </a:p>
        </p:txBody>
      </p:sp>
      <p:sp>
        <p:nvSpPr>
          <p:cNvPr id="23" name="Object 1000015"/>
          <p:cNvSpPr txBox="1"/>
          <p:nvPr/>
        </p:nvSpPr>
        <p:spPr>
          <a:xfrm>
            <a:off x="6691284" y="3238975"/>
            <a:ext cx="1824065" cy="1333039"/>
          </a:xfrm>
          <a:prstGeom prst="rect">
            <a:avLst/>
          </a:prstGeom>
        </p:spPr>
        <p:txBody>
          <a:bodyPr vert="horz" lIns="34290" tIns="17145" rIns="34290" bIns="17145" rtlCol="0" anchor="t" anchorCtr="0">
            <a:noAutofit/>
          </a:bodyPr>
          <a:lstStyle/>
          <a:p>
            <a:pPr algn="ctr">
              <a:lnSpc>
                <a:spcPct val="115833"/>
              </a:lnSpc>
              <a:spcAft>
                <a:spcPts val="600"/>
              </a:spcAft>
            </a:pPr>
            <a:r>
              <a:rPr lang="zh-CN" altLang="en-US" sz="1200" dirty="0" smtClean="0">
                <a:latin typeface="+mn-ea"/>
              </a:rPr>
              <a:t>一篇文章可以修改</a:t>
            </a:r>
            <a:r>
              <a:rPr lang="en-US" altLang="zh-CN" sz="1200" dirty="0" smtClean="0">
                <a:latin typeface="+mn-ea"/>
              </a:rPr>
              <a:t>1</a:t>
            </a:r>
            <a:r>
              <a:rPr lang="zh-CN" altLang="en-US" sz="1200" dirty="0" smtClean="0">
                <a:latin typeface="+mn-ea"/>
              </a:rPr>
              <a:t>次</a:t>
            </a:r>
            <a:endParaRPr lang="en-US" altLang="zh-CN" sz="1200" dirty="0" smtClean="0">
              <a:latin typeface="+mn-ea"/>
            </a:endParaRPr>
          </a:p>
          <a:p>
            <a:pPr algn="ctr">
              <a:lnSpc>
                <a:spcPct val="115833"/>
              </a:lnSpc>
              <a:spcAft>
                <a:spcPts val="600"/>
              </a:spcAft>
            </a:pPr>
            <a:r>
              <a:rPr lang="zh-CN" altLang="en-US" sz="1200" dirty="0" smtClean="0">
                <a:latin typeface="+mn-ea"/>
              </a:rPr>
              <a:t>总计最多能修改</a:t>
            </a:r>
            <a:r>
              <a:rPr lang="en-US" altLang="zh-CN" sz="1200" dirty="0" smtClean="0">
                <a:latin typeface="+mn-ea"/>
              </a:rPr>
              <a:t>20</a:t>
            </a:r>
            <a:r>
              <a:rPr lang="zh-CN" altLang="en-US" sz="1200" dirty="0" smtClean="0">
                <a:latin typeface="+mn-ea"/>
              </a:rPr>
              <a:t>个字符</a:t>
            </a:r>
            <a:endParaRPr lang="en-US" altLang="zh-CN" sz="1200" dirty="0" smtClean="0">
              <a:latin typeface="+mn-ea"/>
            </a:endParaRPr>
          </a:p>
          <a:p>
            <a:pPr algn="ctr">
              <a:lnSpc>
                <a:spcPct val="115833"/>
              </a:lnSpc>
              <a:spcAft>
                <a:spcPts val="600"/>
              </a:spcAft>
            </a:pPr>
            <a:r>
              <a:rPr lang="zh-CN" altLang="en-US" sz="1200" dirty="0" smtClean="0">
                <a:latin typeface="+mn-ea"/>
              </a:rPr>
              <a:t>支持增、删和替换。</a:t>
            </a:r>
            <a:endParaRPr lang="en-US" altLang="zh-CN" sz="1200" dirty="0" smtClean="0">
              <a:latin typeface="+mn-ea"/>
            </a:endParaRPr>
          </a:p>
          <a:p>
            <a:pPr algn="ctr">
              <a:lnSpc>
                <a:spcPct val="115833"/>
              </a:lnSpc>
              <a:spcAft>
                <a:spcPts val="600"/>
              </a:spcAft>
            </a:pPr>
            <a:r>
              <a:rPr lang="zh-CN" altLang="en-US" sz="1200" dirty="0" smtClean="0">
                <a:latin typeface="+mn-ea"/>
              </a:rPr>
              <a:t>图片、链接、视频等不可修改。</a:t>
            </a:r>
            <a:endParaRPr lang="en-US" altLang="en-US" sz="1200" dirty="0">
              <a:latin typeface="+mn-ea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/>
          <a:srcRect l="2433"/>
          <a:stretch>
            <a:fillRect/>
          </a:stretch>
        </p:blipFill>
        <p:spPr bwMode="auto">
          <a:xfrm>
            <a:off x="2437367" y="1269805"/>
            <a:ext cx="3769040" cy="16990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95297" y="1132811"/>
            <a:ext cx="7820052" cy="2887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743580" y="113686"/>
            <a:ext cx="2462827" cy="4925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0015" grpId="0"/>
      <p:bldP spid="1000017" grpId="0"/>
      <p:bldP spid="1000019" grpId="0"/>
      <p:bldP spid="2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002" name="image 25000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567363" y="4076700"/>
            <a:ext cx="1543050" cy="1543050"/>
          </a:xfrm>
          <a:prstGeom prst="rect">
            <a:avLst/>
          </a:prstGeom>
        </p:spPr>
      </p:pic>
      <p:pic>
        <p:nvPicPr>
          <p:cNvPr id="250003" name="image 25000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433888" y="3662363"/>
            <a:ext cx="4076700" cy="4076700"/>
          </a:xfrm>
          <a:prstGeom prst="rect">
            <a:avLst/>
          </a:prstGeom>
        </p:spPr>
      </p:pic>
      <p:pic>
        <p:nvPicPr>
          <p:cNvPr id="250004" name="image 25000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42938" y="-2452688"/>
            <a:ext cx="4076700" cy="4076700"/>
          </a:xfrm>
          <a:prstGeom prst="rect">
            <a:avLst/>
          </a:prstGeom>
        </p:spPr>
      </p:pic>
      <p:pic>
        <p:nvPicPr>
          <p:cNvPr id="250005" name="image 25000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181850" y="3771900"/>
            <a:ext cx="252413" cy="252413"/>
          </a:xfrm>
          <a:prstGeom prst="rect">
            <a:avLst/>
          </a:prstGeom>
        </p:spPr>
      </p:pic>
      <p:pic>
        <p:nvPicPr>
          <p:cNvPr id="250006" name="image 25000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114550" y="-461963"/>
            <a:ext cx="1543050" cy="1543050"/>
          </a:xfrm>
          <a:prstGeom prst="rect">
            <a:avLst/>
          </a:prstGeom>
        </p:spPr>
      </p:pic>
      <p:sp>
        <p:nvSpPr>
          <p:cNvPr id="250007" name="Object 250007"/>
          <p:cNvSpPr txBox="1"/>
          <p:nvPr/>
        </p:nvSpPr>
        <p:spPr>
          <a:xfrm>
            <a:off x="570470" y="2177653"/>
            <a:ext cx="8005763" cy="857250"/>
          </a:xfrm>
          <a:prstGeom prst="rect">
            <a:avLst/>
          </a:prstGeom>
        </p:spPr>
        <p:txBody>
          <a:bodyPr vert="horz" lIns="34290" tIns="17145" rIns="34290" bIns="17145" rtlCol="0" anchor="t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5600" spc="-113" dirty="0" smtClean="0">
                <a:solidFill>
                  <a:srgbClr val="00CEA9">
                    <a:alpha val="100000"/>
                  </a:srgbClr>
                </a:solidFill>
                <a:latin typeface="SourceHanSansSC-Bold"/>
                <a:ea typeface="SourceHanSansSC-Bold"/>
              </a:rPr>
              <a:t>THANK </a:t>
            </a:r>
            <a:endParaRPr lang="en-US" dirty="0"/>
          </a:p>
          <a:p>
            <a:pPr algn="ctr">
              <a:lnSpc>
                <a:spcPct val="100000"/>
              </a:lnSpc>
            </a:pPr>
            <a:r>
              <a:rPr lang="en-US" sz="5600" spc="-113" dirty="0" smtClean="0">
                <a:solidFill>
                  <a:srgbClr val="3A3634">
                    <a:alpha val="100000"/>
                  </a:srgbClr>
                </a:solidFill>
                <a:latin typeface="SourceHanSansSC-Bold"/>
                <a:ea typeface="SourceHanSansSC-Bold"/>
              </a:rPr>
              <a:t>YOU!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609</TotalTime>
  <Words>585</Words>
  <PresentationFormat>全屏显示(16:9)</PresentationFormat>
  <Paragraphs>95</Paragraphs>
  <Slides>17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18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YQL</dc:creator>
  <cp:lastModifiedBy>未命名</cp:lastModifiedBy>
  <cp:revision>72</cp:revision>
  <dcterms:created xsi:type="dcterms:W3CDTF">2019-07-18T01:23:34Z</dcterms:created>
  <dcterms:modified xsi:type="dcterms:W3CDTF">2019-08-19T06:17:55Z</dcterms:modified>
</cp:coreProperties>
</file>