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30" r:id="rId2"/>
    <p:sldId id="360" r:id="rId3"/>
    <p:sldId id="311" r:id="rId4"/>
    <p:sldId id="332" r:id="rId5"/>
    <p:sldId id="369" r:id="rId6"/>
    <p:sldId id="376" r:id="rId7"/>
    <p:sldId id="373" r:id="rId8"/>
    <p:sldId id="377" r:id="rId9"/>
    <p:sldId id="378" r:id="rId10"/>
    <p:sldId id="379" r:id="rId11"/>
    <p:sldId id="380" r:id="rId12"/>
    <p:sldId id="381" r:id="rId13"/>
    <p:sldId id="382" r:id="rId14"/>
    <p:sldId id="383" r:id="rId15"/>
    <p:sldId id="384" r:id="rId16"/>
    <p:sldId id="385" r:id="rId17"/>
    <p:sldId id="386" r:id="rId18"/>
    <p:sldId id="387" r:id="rId19"/>
    <p:sldId id="388" r:id="rId20"/>
    <p:sldId id="390" r:id="rId21"/>
    <p:sldId id="391" r:id="rId22"/>
    <p:sldId id="392" r:id="rId23"/>
    <p:sldId id="393" r:id="rId24"/>
    <p:sldId id="394" r:id="rId25"/>
    <p:sldId id="395" r:id="rId26"/>
    <p:sldId id="363" r:id="rId27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52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641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80808"/>
    <a:srgbClr val="FF3300"/>
    <a:srgbClr val="29B6BD"/>
    <a:srgbClr val="000000"/>
    <a:srgbClr val="105163"/>
    <a:srgbClr val="39B294"/>
    <a:srgbClr val="F3908C"/>
    <a:srgbClr val="F95D77"/>
    <a:srgbClr val="EEEEEE"/>
    <a:srgbClr val="FDF6F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35" autoAdjust="0"/>
    <p:restoredTop sz="94660" autoAdjust="0"/>
  </p:normalViewPr>
  <p:slideViewPr>
    <p:cSldViewPr snapToGrid="0" showGuides="1">
      <p:cViewPr varScale="1">
        <p:scale>
          <a:sx n="90" d="100"/>
          <a:sy n="90" d="100"/>
        </p:scale>
        <p:origin x="-604" y="-68"/>
      </p:cViewPr>
      <p:guideLst>
        <p:guide orient="horz" pos="3521"/>
        <p:guide orient="horz" pos="2641"/>
        <p:guide pos="384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54B8A4-21AC-4020-BA60-861D53E16876}" type="datetimeFigureOut">
              <a:rPr lang="zh-CN" altLang="en-US" smtClean="0"/>
              <a:pPr/>
              <a:t>2019/8/19 Monday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AAF762-52F3-4512-B16B-1F6F197A993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23641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85737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7629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00997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2005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4767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4767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66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0642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53607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615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086AB1-6DBA-4E83-AD48-68D01DD6469A}" type="datetimeFigureOut">
              <a:rPr lang="zh-CN" altLang="en-US" smtClean="0"/>
              <a:pPr/>
              <a:t>2019/8/19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584CB0-D3B1-4BCE-9F98-E447F5CE9F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90506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086AB1-6DBA-4E83-AD48-68D01DD6469A}" type="datetimeFigureOut">
              <a:rPr lang="zh-CN" altLang="en-US" smtClean="0"/>
              <a:pPr/>
              <a:t>2019/8/19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584CB0-D3B1-4BCE-9F98-E447F5CE9F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86153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086AB1-6DBA-4E83-AD48-68D01DD6469A}" type="datetimeFigureOut">
              <a:rPr lang="zh-CN" altLang="en-US" smtClean="0"/>
              <a:pPr/>
              <a:t>2019/8/19 Monday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584CB0-D3B1-4BCE-9F98-E447F5CE9F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65361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086AB1-6DBA-4E83-AD48-68D01DD6469A}" type="datetimeFigureOut">
              <a:rPr lang="zh-CN" altLang="en-US" smtClean="0"/>
              <a:pPr/>
              <a:t>2019/8/19 Monday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584CB0-D3B1-4BCE-9F98-E447F5CE9F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76067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086AB1-6DBA-4E83-AD48-68D01DD6469A}" type="datetimeFigureOut">
              <a:rPr lang="zh-CN" altLang="en-US" smtClean="0"/>
              <a:pPr/>
              <a:t>2019/8/19 Monday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584CB0-D3B1-4BCE-9F98-E447F5CE9F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6294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086AB1-6DBA-4E83-AD48-68D01DD6469A}" type="datetimeFigureOut">
              <a:rPr lang="zh-CN" altLang="en-US" smtClean="0"/>
              <a:pPr/>
              <a:t>2019/8/19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584CB0-D3B1-4BCE-9F98-E447F5CE9F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87165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086AB1-6DBA-4E83-AD48-68D01DD6469A}" type="datetimeFigureOut">
              <a:rPr lang="zh-CN" altLang="en-US" smtClean="0"/>
              <a:pPr/>
              <a:t>2019/8/19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584CB0-D3B1-4BCE-9F98-E447F5CE9F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32967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086AB1-6DBA-4E83-AD48-68D01DD6469A}" type="datetimeFigureOut">
              <a:rPr lang="zh-CN" altLang="en-US" smtClean="0"/>
              <a:pPr/>
              <a:t>2019/8/19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584CB0-D3B1-4BCE-9F98-E447F5CE9F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1157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086AB1-6DBA-4E83-AD48-68D01DD6469A}" type="datetimeFigureOut">
              <a:rPr lang="zh-CN" altLang="en-US" smtClean="0"/>
              <a:pPr/>
              <a:t>2019/8/19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584CB0-D3B1-4BCE-9F98-E447F5CE9F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0735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0162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.Mp3"/><Relationship Id="rId6" Type="http://schemas.openxmlformats.org/officeDocument/2006/relationships/image" Target="../media/image3.png"/><Relationship Id="rId5" Type="http://schemas.microsoft.com/office/2007/relationships/media" Target="../media/media1.Mp3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1235965" y="2472517"/>
            <a:ext cx="684625" cy="790768"/>
            <a:chOff x="1235965" y="2472517"/>
            <a:chExt cx="684625" cy="790768"/>
          </a:xfrm>
        </p:grpSpPr>
        <p:grpSp>
          <p:nvGrpSpPr>
            <p:cNvPr id="15" name="组合 14"/>
            <p:cNvGrpSpPr/>
            <p:nvPr/>
          </p:nvGrpSpPr>
          <p:grpSpPr>
            <a:xfrm>
              <a:off x="1235965" y="2472517"/>
              <a:ext cx="684625" cy="790768"/>
              <a:chOff x="2744871" y="3116805"/>
              <a:chExt cx="719580" cy="811898"/>
            </a:xfrm>
          </p:grpSpPr>
          <p:sp>
            <p:nvSpPr>
              <p:cNvPr id="16" name="Freeform 5"/>
              <p:cNvSpPr>
                <a:spLocks/>
              </p:cNvSpPr>
              <p:nvPr/>
            </p:nvSpPr>
            <p:spPr bwMode="auto">
              <a:xfrm rot="5400000">
                <a:off x="2698712" y="3162964"/>
                <a:ext cx="811898" cy="71958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D3D3D3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rgbClr val="ADADAD"/>
                    </a:gs>
                    <a:gs pos="100000">
                      <a:schemeClr val="bg1"/>
                    </a:gs>
                  </a:gsLst>
                  <a:lin ang="8100000" scaled="0"/>
                </a:gradFill>
              </a:ln>
              <a:effectLst>
                <a:outerShdw blurRad="2032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auto">
              <a:xfrm rot="5400000">
                <a:off x="2746773" y="3205559"/>
                <a:ext cx="715777" cy="63438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noFill/>
              <a:ln w="6350">
                <a:solidFill>
                  <a:schemeClr val="tx2"/>
                </a:solidFill>
                <a:prstDash val="dash"/>
              </a:ln>
              <a:effectLst>
                <a:outerShdw blurRad="2032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330253" y="251932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4000" dirty="0">
                <a:solidFill>
                  <a:schemeClr val="tx2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j-ea"/>
                <a:ea typeface="+mj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760794" y="2422540"/>
            <a:ext cx="5383206" cy="220648"/>
            <a:chOff x="3760794" y="2422540"/>
            <a:chExt cx="5383206" cy="220648"/>
          </a:xfrm>
        </p:grpSpPr>
        <p:cxnSp>
          <p:nvCxnSpPr>
            <p:cNvPr id="7" name="直接连接符 6"/>
            <p:cNvCxnSpPr>
              <a:stCxn id="21" idx="7"/>
            </p:cNvCxnSpPr>
            <p:nvPr/>
          </p:nvCxnSpPr>
          <p:spPr>
            <a:xfrm>
              <a:off x="3760794" y="2422540"/>
              <a:ext cx="163506" cy="220648"/>
            </a:xfrm>
            <a:prstGeom prst="line">
              <a:avLst/>
            </a:prstGeom>
            <a:ln w="762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3929063" y="2641879"/>
              <a:ext cx="4105804" cy="0"/>
            </a:xfrm>
            <a:prstGeom prst="line">
              <a:avLst/>
            </a:prstGeom>
            <a:ln w="762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8103924" y="2641879"/>
              <a:ext cx="754055" cy="0"/>
            </a:xfrm>
            <a:prstGeom prst="line">
              <a:avLst/>
            </a:prstGeom>
            <a:ln w="7620">
              <a:solidFill>
                <a:schemeClr val="bg1"/>
              </a:solidFill>
              <a:prstDash val="dash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8948986" y="2641879"/>
              <a:ext cx="195014" cy="0"/>
            </a:xfrm>
            <a:prstGeom prst="line">
              <a:avLst/>
            </a:prstGeom>
            <a:ln w="762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Freeform 5"/>
          <p:cNvSpPr>
            <a:spLocks/>
          </p:cNvSpPr>
          <p:nvPr/>
        </p:nvSpPr>
        <p:spPr bwMode="auto">
          <a:xfrm rot="5400000">
            <a:off x="7565447" y="2011438"/>
            <a:ext cx="187550" cy="16237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/>
          </a:solidFill>
          <a:ln w="19050">
            <a:noFill/>
          </a:ln>
          <a:effectLst>
            <a:outerShdw blurRad="2032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916846" y="3123606"/>
            <a:ext cx="282820" cy="1990537"/>
            <a:chOff x="916846" y="3123606"/>
            <a:chExt cx="282820" cy="1990537"/>
          </a:xfrm>
        </p:grpSpPr>
        <p:cxnSp>
          <p:nvCxnSpPr>
            <p:cNvPr id="46" name="直接连接符 45"/>
            <p:cNvCxnSpPr/>
            <p:nvPr/>
          </p:nvCxnSpPr>
          <p:spPr>
            <a:xfrm flipH="1">
              <a:off x="916846" y="3123606"/>
              <a:ext cx="282820" cy="42675"/>
            </a:xfrm>
            <a:prstGeom prst="line">
              <a:avLst/>
            </a:prstGeom>
            <a:ln w="762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918155" y="3166281"/>
              <a:ext cx="0" cy="838729"/>
            </a:xfrm>
            <a:prstGeom prst="line">
              <a:avLst/>
            </a:prstGeom>
            <a:ln w="762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rot="5400000">
              <a:off x="541128" y="4451095"/>
              <a:ext cx="754055" cy="0"/>
            </a:xfrm>
            <a:prstGeom prst="line">
              <a:avLst/>
            </a:prstGeom>
            <a:ln w="7620">
              <a:solidFill>
                <a:schemeClr val="bg1"/>
              </a:solidFill>
              <a:prstDash val="dash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rot="5400000">
              <a:off x="820648" y="5016636"/>
              <a:ext cx="195014" cy="0"/>
            </a:xfrm>
            <a:prstGeom prst="line">
              <a:avLst/>
            </a:prstGeom>
            <a:ln w="762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矩形 17"/>
          <p:cNvSpPr>
            <a:spLocks noChangeArrowheads="1"/>
          </p:cNvSpPr>
          <p:nvPr/>
        </p:nvSpPr>
        <p:spPr bwMode="auto">
          <a:xfrm>
            <a:off x="3981451" y="2097827"/>
            <a:ext cx="37252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北方没有真正的方言？</a:t>
            </a:r>
            <a:endParaRPr lang="zh-CN" altLang="en-US" sz="2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777241" y="2695789"/>
            <a:ext cx="3889027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bg1"/>
                </a:solidFill>
                <a:latin typeface="Source Han Sans ExtraLight" panose="020B0200000000000000" pitchFamily="34" charset="-122"/>
                <a:ea typeface="Source Han Sans ExtraLight" panose="020B0200000000000000" pitchFamily="34" charset="-122"/>
                <a:cs typeface="Arial" panose="020B0604020202020204" pitchFamily="34" charset="0"/>
              </a:rPr>
              <a:t>这些词跨个省你还真不懂！</a:t>
            </a:r>
            <a:endParaRPr lang="en-US" altLang="zh-CN" sz="2400" dirty="0">
              <a:solidFill>
                <a:schemeClr val="bg1"/>
              </a:solidFill>
              <a:latin typeface="Source Han Sans ExtraLight" panose="020B0200000000000000" pitchFamily="34" charset="-122"/>
              <a:ea typeface="Source Han Sans ExtraLight" panose="020B0200000000000000" pitchFamily="34" charset="-122"/>
              <a:cs typeface="Arial" panose="020B0604020202020204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1974519" y="2472517"/>
            <a:ext cx="684625" cy="790768"/>
            <a:chOff x="1974519" y="2472517"/>
            <a:chExt cx="684625" cy="790768"/>
          </a:xfrm>
        </p:grpSpPr>
        <p:grpSp>
          <p:nvGrpSpPr>
            <p:cNvPr id="2" name="组合 1"/>
            <p:cNvGrpSpPr/>
            <p:nvPr/>
          </p:nvGrpSpPr>
          <p:grpSpPr>
            <a:xfrm>
              <a:off x="1974519" y="2472517"/>
              <a:ext cx="684625" cy="790768"/>
              <a:chOff x="2744871" y="3116805"/>
              <a:chExt cx="719580" cy="811898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 rot="5400000">
                <a:off x="2698712" y="3162964"/>
                <a:ext cx="811898" cy="71958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D3D3D3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rgbClr val="ADADAD"/>
                    </a:gs>
                    <a:gs pos="100000">
                      <a:schemeClr val="bg1"/>
                    </a:gs>
                  </a:gsLst>
                  <a:lin ang="8100000" scaled="0"/>
                </a:gradFill>
              </a:ln>
              <a:effectLst>
                <a:outerShdw blurRad="2032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5"/>
              <p:cNvSpPr>
                <a:spLocks/>
              </p:cNvSpPr>
              <p:nvPr/>
            </p:nvSpPr>
            <p:spPr bwMode="auto">
              <a:xfrm rot="5400000">
                <a:off x="2746773" y="3205559"/>
                <a:ext cx="715777" cy="63438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noFill/>
              <a:ln w="6350">
                <a:solidFill>
                  <a:schemeClr val="tx2"/>
                </a:solidFill>
                <a:prstDash val="dash"/>
              </a:ln>
              <a:effectLst>
                <a:outerShdw blurRad="2032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" name="文本框 2"/>
            <p:cNvSpPr txBox="1"/>
            <p:nvPr/>
          </p:nvSpPr>
          <p:spPr>
            <a:xfrm>
              <a:off x="2064899" y="251932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4000" dirty="0">
                <a:solidFill>
                  <a:schemeClr val="tx2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j-ea"/>
                <a:ea typeface="+mj-ea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111018" y="1804302"/>
            <a:ext cx="684625" cy="790768"/>
            <a:chOff x="3111018" y="1804302"/>
            <a:chExt cx="684625" cy="790768"/>
          </a:xfrm>
        </p:grpSpPr>
        <p:grpSp>
          <p:nvGrpSpPr>
            <p:cNvPr id="20" name="组合 19"/>
            <p:cNvGrpSpPr/>
            <p:nvPr/>
          </p:nvGrpSpPr>
          <p:grpSpPr>
            <a:xfrm>
              <a:off x="3111018" y="1804302"/>
              <a:ext cx="684625" cy="790768"/>
              <a:chOff x="2744871" y="3116805"/>
              <a:chExt cx="719580" cy="811898"/>
            </a:xfrm>
          </p:grpSpPr>
          <p:sp>
            <p:nvSpPr>
              <p:cNvPr id="21" name="Freeform 5"/>
              <p:cNvSpPr>
                <a:spLocks/>
              </p:cNvSpPr>
              <p:nvPr/>
            </p:nvSpPr>
            <p:spPr bwMode="auto">
              <a:xfrm rot="5400000">
                <a:off x="2698712" y="3162964"/>
                <a:ext cx="811898" cy="71958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D3D3D3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rgbClr val="ADADAD"/>
                    </a:gs>
                    <a:gs pos="100000">
                      <a:schemeClr val="bg1"/>
                    </a:gs>
                  </a:gsLst>
                  <a:lin ang="8100000" scaled="0"/>
                </a:gradFill>
              </a:ln>
              <a:effectLst>
                <a:outerShdw blurRad="2032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5"/>
              <p:cNvSpPr>
                <a:spLocks/>
              </p:cNvSpPr>
              <p:nvPr/>
            </p:nvSpPr>
            <p:spPr bwMode="auto">
              <a:xfrm rot="5400000">
                <a:off x="2746773" y="3205559"/>
                <a:ext cx="715777" cy="63438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noFill/>
              <a:ln w="6350">
                <a:solidFill>
                  <a:schemeClr val="tx2"/>
                </a:solidFill>
                <a:prstDash val="dash"/>
              </a:ln>
              <a:effectLst>
                <a:outerShdw blurRad="2032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3189674" y="1851110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4000" dirty="0">
                <a:solidFill>
                  <a:schemeClr val="tx2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j-ea"/>
                <a:ea typeface="+mj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372464" y="1804302"/>
            <a:ext cx="684625" cy="790768"/>
            <a:chOff x="2372464" y="1804302"/>
            <a:chExt cx="684625" cy="790768"/>
          </a:xfrm>
        </p:grpSpPr>
        <p:grpSp>
          <p:nvGrpSpPr>
            <p:cNvPr id="24" name="组合 23"/>
            <p:cNvGrpSpPr/>
            <p:nvPr/>
          </p:nvGrpSpPr>
          <p:grpSpPr>
            <a:xfrm>
              <a:off x="2372464" y="1804302"/>
              <a:ext cx="684625" cy="790768"/>
              <a:chOff x="2744871" y="3116805"/>
              <a:chExt cx="719580" cy="811898"/>
            </a:xfrm>
          </p:grpSpPr>
          <p:sp>
            <p:nvSpPr>
              <p:cNvPr id="25" name="Freeform 5"/>
              <p:cNvSpPr>
                <a:spLocks/>
              </p:cNvSpPr>
              <p:nvPr/>
            </p:nvSpPr>
            <p:spPr bwMode="auto">
              <a:xfrm rot="5400000">
                <a:off x="2698712" y="3162964"/>
                <a:ext cx="811898" cy="71958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D3D3D3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rgbClr val="ADADAD"/>
                    </a:gs>
                    <a:gs pos="100000">
                      <a:schemeClr val="bg1"/>
                    </a:gs>
                  </a:gsLst>
                  <a:lin ang="8100000" scaled="0"/>
                </a:gradFill>
              </a:ln>
              <a:effectLst>
                <a:outerShdw blurRad="2032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5"/>
              <p:cNvSpPr>
                <a:spLocks/>
              </p:cNvSpPr>
              <p:nvPr/>
            </p:nvSpPr>
            <p:spPr bwMode="auto">
              <a:xfrm rot="5400000">
                <a:off x="2746773" y="3205559"/>
                <a:ext cx="715777" cy="63438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noFill/>
              <a:ln w="6350">
                <a:solidFill>
                  <a:schemeClr val="tx2"/>
                </a:solidFill>
                <a:prstDash val="dash"/>
              </a:ln>
              <a:effectLst>
                <a:outerShdw blurRad="2032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2470660" y="1851110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4000" dirty="0">
                <a:solidFill>
                  <a:schemeClr val="tx2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j-ea"/>
                <a:ea typeface="+mj-ea"/>
              </a:endParaRPr>
            </a:p>
          </p:txBody>
        </p:sp>
      </p:grpSp>
      <p:pic>
        <p:nvPicPr>
          <p:cNvPr id="42" name="产品展示音频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1679399" y="687238"/>
            <a:ext cx="244475" cy="24447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2741848" y="1126944"/>
            <a:ext cx="848948" cy="790768"/>
            <a:chOff x="2741848" y="1126944"/>
            <a:chExt cx="848948" cy="790768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 rot="5400000">
              <a:off x="2688777" y="1180015"/>
              <a:ext cx="790768" cy="68462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100000">
                  <a:schemeClr val="tx2"/>
                </a:gs>
              </a:gsLst>
              <a:lin ang="600000" scaled="0"/>
            </a:gradFill>
            <a:ln w="19050">
              <a:gradFill>
                <a:gsLst>
                  <a:gs pos="0">
                    <a:srgbClr val="ADADAD"/>
                  </a:gs>
                  <a:gs pos="100000">
                    <a:schemeClr val="bg1"/>
                  </a:gs>
                </a:gsLst>
                <a:lin ang="8100000" scaled="0"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760595" y="1368438"/>
              <a:ext cx="830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675545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8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  <p:bldLst>
      <p:bldP spid="43" grpId="0" animBg="1"/>
      <p:bldP spid="53" grpId="0"/>
      <p:bldP spid="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什么是方言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3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729" y="700649"/>
            <a:ext cx="4015003" cy="2612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图片 64" descr="1_meitu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96154" y="2153382"/>
            <a:ext cx="4457064" cy="232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8304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1"/>
          <p:cNvSpPr txBox="1"/>
          <p:nvPr/>
        </p:nvSpPr>
        <p:spPr>
          <a:xfrm>
            <a:off x="2813538" y="1744394"/>
            <a:ext cx="37774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150000"/>
              </a:lnSpc>
            </a:pPr>
            <a:r>
              <a:rPr lang="zh-CN" altLang="en-US" sz="1200" b="1" spc="300" dirty="0" smtClean="0">
                <a:latin typeface="黑体" pitchFamily="49" charset="-122"/>
                <a:ea typeface="黑体" pitchFamily="49" charset="-122"/>
              </a:rPr>
              <a:t>南方方言种类多，汉语</a:t>
            </a:r>
            <a:r>
              <a:rPr lang="zh-CN" altLang="en-US" sz="1200" b="1" spc="300" dirty="0" smtClean="0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七大方言</a:t>
            </a:r>
            <a:r>
              <a:rPr lang="zh-CN" altLang="en-US" sz="1200" b="1" spc="300" dirty="0" smtClean="0">
                <a:latin typeface="黑体" pitchFamily="49" charset="-122"/>
                <a:ea typeface="黑体" pitchFamily="49" charset="-122"/>
              </a:rPr>
              <a:t>中</a:t>
            </a:r>
          </a:p>
          <a:p>
            <a:pPr marL="0" lvl="1" algn="ctr">
              <a:lnSpc>
                <a:spcPct val="150000"/>
              </a:lnSpc>
            </a:pPr>
            <a:r>
              <a:rPr lang="zh-CN" altLang="en-US" sz="1200" b="1" spc="300" dirty="0" smtClean="0">
                <a:latin typeface="黑体" pitchFamily="49" charset="-122"/>
                <a:ea typeface="黑体" pitchFamily="49" charset="-122"/>
              </a:rPr>
              <a:t>吴、湘、赣、客、粤、闽都是南方方言</a:t>
            </a:r>
          </a:p>
          <a:p>
            <a:pPr marL="0" lvl="1" algn="ctr">
              <a:lnSpc>
                <a:spcPct val="150000"/>
              </a:lnSpc>
            </a:pPr>
            <a:r>
              <a:rPr lang="zh-CN" altLang="en-US" sz="1200" b="1" spc="300" dirty="0" smtClean="0">
                <a:latin typeface="黑体" pitchFamily="49" charset="-122"/>
                <a:ea typeface="黑体" pitchFamily="49" charset="-122"/>
              </a:rPr>
              <a:t>而属于北方方言的只有</a:t>
            </a:r>
            <a:r>
              <a:rPr lang="zh-CN" altLang="en-US" sz="1200" b="1" spc="300" dirty="0" smtClean="0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独苗一棵</a:t>
            </a:r>
          </a:p>
          <a:p>
            <a:pPr marL="0" lvl="1" algn="ctr">
              <a:lnSpc>
                <a:spcPct val="150000"/>
              </a:lnSpc>
            </a:pPr>
            <a:r>
              <a:rPr lang="zh-CN" altLang="en-US" sz="1200" b="1" spc="300" dirty="0" smtClean="0">
                <a:latin typeface="黑体" pitchFamily="49" charset="-122"/>
                <a:ea typeface="黑体" pitchFamily="49" charset="-122"/>
              </a:rPr>
              <a:t>分给哪个命名都不乐意</a:t>
            </a:r>
          </a:p>
          <a:p>
            <a:pPr marL="0" lvl="1" algn="ctr">
              <a:lnSpc>
                <a:spcPct val="150000"/>
              </a:lnSpc>
            </a:pPr>
            <a:r>
              <a:rPr lang="zh-CN" altLang="en-US" sz="1200" b="1" spc="300" dirty="0" smtClean="0">
                <a:latin typeface="黑体" pitchFamily="49" charset="-122"/>
                <a:ea typeface="黑体" pitchFamily="49" charset="-122"/>
              </a:rPr>
              <a:t>干脆就叫</a:t>
            </a:r>
            <a:r>
              <a:rPr lang="zh-CN" altLang="en-US" sz="1200" b="1" spc="300" dirty="0" smtClean="0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「北方方言」</a:t>
            </a:r>
            <a:r>
              <a:rPr lang="zh-CN" altLang="en-US" sz="1200" b="1" spc="300" dirty="0" smtClean="0">
                <a:latin typeface="黑体" pitchFamily="49" charset="-122"/>
                <a:ea typeface="黑体" pitchFamily="49" charset="-122"/>
              </a:rPr>
              <a:t>得了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6438" y="630456"/>
            <a:ext cx="5689600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00865" y="3297700"/>
            <a:ext cx="2873326" cy="1676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方言的种类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9918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64"/>
          <p:cNvSpPr/>
          <p:nvPr/>
        </p:nvSpPr>
        <p:spPr>
          <a:xfrm>
            <a:off x="4775981" y="696349"/>
            <a:ext cx="408666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/>
              <a:t>别看北方方言</a:t>
            </a:r>
            <a:r>
              <a:rPr lang="zh-CN" altLang="en-US" sz="1200" b="1" dirty="0" smtClean="0"/>
              <a:t>品种单一</a:t>
            </a:r>
            <a:endParaRPr lang="zh-CN" altLang="en-US" sz="1200" dirty="0" smtClean="0"/>
          </a:p>
          <a:p>
            <a:pPr algn="ctr">
              <a:lnSpc>
                <a:spcPct val="150000"/>
              </a:lnSpc>
            </a:pPr>
            <a:r>
              <a:rPr lang="zh-CN" altLang="en-US" sz="1200" b="1" dirty="0" smtClean="0"/>
              <a:t>覆盖面却大得吓人</a:t>
            </a:r>
            <a:endParaRPr lang="zh-CN" altLang="en-US" sz="1200" dirty="0" smtClean="0"/>
          </a:p>
          <a:p>
            <a:pPr algn="ctr">
              <a:lnSpc>
                <a:spcPct val="150000"/>
              </a:lnSpc>
            </a:pPr>
            <a:r>
              <a:rPr lang="zh-CN" altLang="en-US" sz="1200" dirty="0" smtClean="0"/>
              <a:t>除广西、新疆、西藏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 smtClean="0"/>
              <a:t>青海、内蒙古等少数民族地区外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 smtClean="0"/>
              <a:t>长江以北，长江以南镇江到九江，云、贵、川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 smtClean="0"/>
              <a:t>湖北大部、湖南西北、广西西北</a:t>
            </a:r>
          </a:p>
          <a:p>
            <a:pPr algn="ctr">
              <a:lnSpc>
                <a:spcPct val="150000"/>
              </a:lnSpc>
            </a:pPr>
            <a:r>
              <a:rPr lang="zh-CN" altLang="en-US" sz="1200" b="1" dirty="0" smtClean="0"/>
              <a:t>都是北方方言的天下</a:t>
            </a:r>
            <a:endParaRPr lang="zh-CN" altLang="en-US" sz="1200" dirty="0" smtClean="0"/>
          </a:p>
          <a:p>
            <a:pPr algn="ctr">
              <a:lnSpc>
                <a:spcPct val="150000"/>
              </a:lnSpc>
            </a:pPr>
            <a:r>
              <a:rPr lang="zh-CN" altLang="en-US" sz="1200" dirty="0" smtClean="0"/>
              <a:t>就连海南岛，也有一小块北方方言区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 smtClean="0"/>
              <a:t>简直就是</a:t>
            </a:r>
            <a:r>
              <a:rPr lang="zh-CN" altLang="en-US" sz="1200" b="1" dirty="0" smtClean="0"/>
              <a:t>铺天盖地</a:t>
            </a:r>
            <a:endParaRPr lang="en-US" altLang="zh-CN" sz="1200" b="1" dirty="0" smtClean="0"/>
          </a:p>
          <a:p>
            <a:pPr algn="ctr">
              <a:lnSpc>
                <a:spcPct val="150000"/>
              </a:lnSpc>
            </a:pPr>
            <a:endParaRPr lang="en-US" altLang="zh-CN" sz="1200" dirty="0" smtClean="0"/>
          </a:p>
          <a:p>
            <a:pPr algn="ctr">
              <a:lnSpc>
                <a:spcPct val="150000"/>
              </a:lnSpc>
            </a:pPr>
            <a:r>
              <a:rPr lang="zh-CN" altLang="en-US" sz="1200" dirty="0" smtClean="0"/>
              <a:t>这么大的方言覆盖区</a:t>
            </a:r>
            <a:br>
              <a:rPr lang="zh-CN" altLang="en-US" sz="1200" dirty="0" smtClean="0"/>
            </a:br>
            <a:r>
              <a:rPr lang="zh-CN" altLang="en-US" sz="1200" dirty="0" smtClean="0"/>
              <a:t>方言俚语五花八门，也是</a:t>
            </a:r>
            <a:r>
              <a:rPr lang="zh-CN" altLang="en-US" sz="1200" b="1" dirty="0" smtClean="0"/>
              <a:t>「十里不同音」</a:t>
            </a:r>
            <a:endParaRPr lang="zh-CN" altLang="en-US" sz="1200" dirty="0" smtClean="0"/>
          </a:p>
          <a:p>
            <a:pPr algn="ctr">
              <a:lnSpc>
                <a:spcPct val="150000"/>
              </a:lnSpc>
            </a:pPr>
            <a:r>
              <a:rPr lang="zh-CN" altLang="en-US" sz="1200" dirty="0" smtClean="0"/>
              <a:t>下面出几位典型北方方言课代表一战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 smtClean="0"/>
              <a:t>看看南方小伙伴们，听得懂不？</a:t>
            </a:r>
            <a:endParaRPr lang="zh-CN" altLang="en-US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663" y="935503"/>
            <a:ext cx="4625474" cy="3495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70871" y="3254081"/>
            <a:ext cx="312974" cy="248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方言的覆盖区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651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5752" y="1566007"/>
            <a:ext cx="4410810" cy="1846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北京话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466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6325" y="1450533"/>
            <a:ext cx="4945031" cy="2200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北京话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466529"/>
      </p:ext>
    </p:extLst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3677" y="1678794"/>
            <a:ext cx="4257626" cy="1818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8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天津话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9084" y="1584326"/>
            <a:ext cx="5102471" cy="1749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天津话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7263" y="1475495"/>
            <a:ext cx="4911483" cy="2146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山东话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p:transition spd="slow" advTm="5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6130" y="1904657"/>
            <a:ext cx="3652160" cy="944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2576" y="681500"/>
            <a:ext cx="3200840" cy="407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山东话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9790" y="1300089"/>
            <a:ext cx="4380875" cy="1851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东北话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p:transition spd="slow" advTm="5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639" y="1136211"/>
            <a:ext cx="4712744" cy="1501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52345" y="3152383"/>
            <a:ext cx="4125733" cy="115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东北话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3608" y="2827606"/>
            <a:ext cx="562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2"/>
                </a:solidFill>
              </a:rPr>
              <a:t>例句：</a:t>
            </a:r>
            <a:endParaRPr lang="zh-CN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5105" y="759118"/>
            <a:ext cx="5740400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>
            <a:off x="147711" y="1855547"/>
            <a:ext cx="4572000" cy="13465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/>
              <a:t>据说，北京人都很</a:t>
            </a:r>
            <a:r>
              <a:rPr lang="zh-CN" altLang="en-US" b="1" dirty="0" smtClean="0"/>
              <a:t>懒</a:t>
            </a:r>
            <a:endParaRPr lang="zh-CN" altLang="en-US" dirty="0" smtClean="0"/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从</a:t>
            </a:r>
            <a:r>
              <a:rPr lang="zh-CN" altLang="en-US" b="1" dirty="0" smtClean="0"/>
              <a:t>「京片子」</a:t>
            </a:r>
            <a:r>
              <a:rPr lang="zh-CN" altLang="en-US" dirty="0" smtClean="0"/>
              <a:t>就能看出来：北京人喜欢</a:t>
            </a:r>
            <a:r>
              <a:rPr lang="zh-CN" altLang="en-US" b="1" dirty="0" smtClean="0"/>
              <a:t>「吞字」</a:t>
            </a:r>
            <a:endParaRPr lang="zh-CN" altLang="en-US" dirty="0" smtClean="0"/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「老师好」脱口都变成「老儿好」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「你好你好你好」脱口都变成「尿尿尿」</a:t>
            </a:r>
            <a:endParaRPr lang="zh-CN" altLang="en-US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338690" y="2274348"/>
            <a:ext cx="3805310" cy="2262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达吼窝卵</a:t>
            </a:r>
            <a:r>
              <a:rPr lang="zh-CN" altLang="zh-CN" dirty="0" smtClean="0"/>
              <a:t>——</a:t>
            </a:r>
            <a:r>
              <a:rPr lang="zh-CN" altLang="en-US" dirty="0" smtClean="0"/>
              <a:t>大家好，我是鹿晗</a:t>
            </a:r>
          </a:p>
          <a:p>
            <a:pPr marR="0" lvl="0" indent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胸是炒鸡蛋</a:t>
            </a:r>
            <a:r>
              <a:rPr lang="zh-CN" altLang="zh-CN" dirty="0" smtClean="0"/>
              <a:t>——</a:t>
            </a:r>
            <a:r>
              <a:rPr lang="zh-CN" altLang="en-US" dirty="0" smtClean="0"/>
              <a:t>西红柿炒鸡蛋</a:t>
            </a:r>
          </a:p>
          <a:p>
            <a:pPr marR="0" lvl="0" indent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装垫儿台</a:t>
            </a:r>
            <a:r>
              <a:rPr lang="zh-CN" altLang="zh-CN" dirty="0" smtClean="0"/>
              <a:t>——</a:t>
            </a:r>
            <a:r>
              <a:rPr lang="zh-CN" altLang="en-US" dirty="0" smtClean="0"/>
              <a:t>中央电视台</a:t>
            </a:r>
          </a:p>
          <a:p>
            <a:pPr marR="0" lvl="0" indent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甭</a:t>
            </a:r>
            <a:r>
              <a:rPr lang="zh-CN" altLang="zh-CN" dirty="0" smtClean="0"/>
              <a:t>——</a:t>
            </a:r>
            <a:r>
              <a:rPr lang="zh-CN" altLang="en-US" dirty="0" smtClean="0"/>
              <a:t>不用</a:t>
            </a:r>
          </a:p>
          <a:p>
            <a:pPr marR="0" lvl="0" indent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b="1" dirty="0" smtClean="0"/>
              <a:t> 连起来更逗：</a:t>
            </a:r>
          </a:p>
          <a:p>
            <a:pPr marR="0" lvl="0" indent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达吼窝卵，来装垫儿台特高兴！</a:t>
            </a:r>
          </a:p>
          <a:p>
            <a:pPr marR="0" lvl="0" indent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甭客气，我就爱胸是炒鸡蛋</a:t>
            </a:r>
            <a:r>
              <a:rPr lang="zh-CN" altLang="zh-CN" dirty="0" smtClean="0"/>
              <a:t>~</a:t>
            </a: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88117" y="3246927"/>
            <a:ext cx="1631926" cy="1631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北京话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59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2515" y="1385033"/>
            <a:ext cx="6362700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>
            <a:off x="3629550" y="884484"/>
            <a:ext cx="18004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北京人还好用</a:t>
            </a:r>
            <a:r>
              <a:rPr lang="zh-CN" altLang="en-US" b="1" dirty="0" smtClean="0">
                <a:solidFill>
                  <a:schemeClr val="tx2"/>
                </a:solidFill>
              </a:rPr>
              <a:t>儿化音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9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北京话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9957" y="679010"/>
            <a:ext cx="569595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>
            <a:off x="2799470" y="1817772"/>
            <a:ext cx="41288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/>
              <a:t>天津</a:t>
            </a:r>
            <a:r>
              <a:rPr lang="zh-CN" altLang="en-US" b="1" dirty="0" smtClean="0"/>
              <a:t>「哏都」</a:t>
            </a:r>
            <a:r>
              <a:rPr lang="zh-CN" altLang="en-US" dirty="0" smtClean="0"/>
              <a:t>的别称可谓是名扬四海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提起天津大家肯定都会想到</a:t>
            </a:r>
            <a:r>
              <a:rPr lang="zh-CN" altLang="en-US" b="1" dirty="0" smtClean="0"/>
              <a:t>狗不理和相声</a:t>
            </a:r>
            <a:endParaRPr lang="zh-CN" altLang="en-US" dirty="0"/>
          </a:p>
        </p:txBody>
      </p:sp>
      <p:pic>
        <p:nvPicPr>
          <p:cNvPr id="12697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8655" y="2127739"/>
            <a:ext cx="1954613" cy="200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/>
          <p:nvPr/>
        </p:nvSpPr>
        <p:spPr>
          <a:xfrm>
            <a:off x="3094892" y="2582244"/>
            <a:ext cx="356616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/>
              <a:t>天津人乐观爱调侃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天津话读起来也是</a:t>
            </a:r>
            <a:r>
              <a:rPr lang="zh-CN" altLang="en-US" b="1" dirty="0" smtClean="0"/>
              <a:t>自带三分梗</a:t>
            </a:r>
            <a:endParaRPr lang="zh-CN" altLang="en-US" dirty="0" smtClean="0"/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网络上有很多关于天津话的段子</a:t>
            </a:r>
            <a:r>
              <a:rPr lang="en-US" altLang="zh-CN" dirty="0" smtClean="0"/>
              <a:t>~</a:t>
            </a:r>
            <a:endParaRPr lang="en-US" altLang="zh-CN" dirty="0"/>
          </a:p>
        </p:txBody>
      </p:sp>
      <p:pic>
        <p:nvPicPr>
          <p:cNvPr id="12698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56109" y="3773511"/>
            <a:ext cx="2860284" cy="849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天津话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9378" y="1344295"/>
            <a:ext cx="6288104" cy="253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天津话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4493" y="640228"/>
            <a:ext cx="5702300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>
            <a:off x="661183" y="1767497"/>
            <a:ext cx="36927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之前有人总结了学说</a:t>
            </a:r>
            <a:r>
              <a:rPr lang="zh-CN" altLang="en-US" dirty="0" smtClean="0">
                <a:solidFill>
                  <a:schemeClr val="tx2"/>
                </a:solidFill>
              </a:rPr>
              <a:t>山东话的精髓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当你把一声读二声，二声读四声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三声读一声，四声读三声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一些句末的名词，一般读轻声之后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山东话就华丽丽地说出来了！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dirty="0" smtClean="0"/>
          </a:p>
        </p:txBody>
      </p:sp>
      <p:pic>
        <p:nvPicPr>
          <p:cNvPr id="129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79548" y="1883751"/>
            <a:ext cx="1465579" cy="147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/>
          <p:nvPr/>
        </p:nvSpPr>
        <p:spPr>
          <a:xfrm>
            <a:off x="4846320" y="3302304"/>
            <a:ext cx="3784209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/>
              <a:t>山东方言又分别划归</a:t>
            </a:r>
            <a:r>
              <a:rPr lang="zh-CN" altLang="en-US" b="1" dirty="0" smtClean="0"/>
              <a:t>三个不同的官话小区：</a:t>
            </a:r>
            <a:endParaRPr lang="zh-CN" altLang="en-US" dirty="0" smtClean="0"/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 冀鲁官话、 胶辽官话、 中原官话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有人说</a:t>
            </a:r>
            <a:r>
              <a:rPr lang="zh-CN" altLang="en-US" b="1" dirty="0" smtClean="0">
                <a:solidFill>
                  <a:schemeClr val="tx2"/>
                </a:solidFill>
              </a:rPr>
              <a:t>「山东话，根本就没什么统一的标准」</a:t>
            </a:r>
            <a:endParaRPr lang="zh-CN" altLang="en-US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济南人说济南的，青岛人说青岛的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做人嘛，</a:t>
            </a:r>
            <a:r>
              <a:rPr lang="zh-CN" altLang="en-US" b="1" dirty="0" smtClean="0"/>
              <a:t>最重要的就是开心</a:t>
            </a:r>
            <a:r>
              <a:rPr lang="zh-CN" altLang="en-US" dirty="0" smtClean="0"/>
              <a:t>啦</a:t>
            </a:r>
            <a:r>
              <a:rPr lang="en-US" altLang="zh-CN" dirty="0" smtClean="0"/>
              <a:t>~</a:t>
            </a:r>
            <a:endParaRPr lang="en-US" altLang="zh-CN" dirty="0"/>
          </a:p>
        </p:txBody>
      </p:sp>
      <p:sp>
        <p:nvSpPr>
          <p:cNvPr id="10" name="矩形 9"/>
          <p:cNvSpPr/>
          <p:nvPr/>
        </p:nvSpPr>
        <p:spPr>
          <a:xfrm>
            <a:off x="1674059" y="3792074"/>
            <a:ext cx="28909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/>
              <a:t>好的，我们来</a:t>
            </a:r>
            <a:r>
              <a:rPr lang="zh-CN" altLang="zh-CN" dirty="0" smtClean="0"/>
              <a:t>copy</a:t>
            </a:r>
            <a:r>
              <a:rPr lang="zh-CN" altLang="en-US" dirty="0" smtClean="0"/>
              <a:t>一遍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/>
              <a:t>就能听懂山东方言了吗？</a:t>
            </a:r>
            <a:r>
              <a:rPr lang="zh-CN" altLang="en-US" b="1" dirty="0" smtClean="0"/>
              <a:t>当然不！</a:t>
            </a: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山东话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0398" y="1244112"/>
            <a:ext cx="62801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山东话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0432" y="730299"/>
            <a:ext cx="5715000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879231" y="2090267"/>
            <a:ext cx="410776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/>
              <a:t>不管是南方人还是北方人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肯定感受过</a:t>
            </a:r>
            <a:r>
              <a:rPr lang="zh-CN" altLang="en-US" b="1" dirty="0" smtClean="0">
                <a:solidFill>
                  <a:schemeClr val="tx2"/>
                </a:solidFill>
              </a:rPr>
              <a:t>被东北话支配的恐惧</a:t>
            </a:r>
            <a:endParaRPr lang="zh-CN" altLang="en-US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江湖上有种说法：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 smtClean="0"/>
              <a:t>比感冒还容易传染的，就是东北话！</a:t>
            </a:r>
            <a:endParaRPr lang="zh-CN" altLang="en-US" dirty="0" smtClean="0"/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依稀记得当年大学宿舍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开学一个东北人，毕业一屋子东北人！</a:t>
            </a:r>
            <a:endParaRPr lang="zh-CN" altLang="en-US" dirty="0"/>
          </a:p>
        </p:txBody>
      </p:sp>
      <p:pic>
        <p:nvPicPr>
          <p:cNvPr id="135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4741" y="2091397"/>
            <a:ext cx="3179689" cy="2004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东北话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195753" y="786403"/>
            <a:ext cx="39811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/>
              <a:t>东北话基本算得上是</a:t>
            </a:r>
            <a:r>
              <a:rPr lang="zh-CN" altLang="en-US" b="1" dirty="0" smtClean="0">
                <a:solidFill>
                  <a:schemeClr val="tx2"/>
                </a:solidFill>
              </a:rPr>
              <a:t>最接近普通话</a:t>
            </a:r>
            <a:r>
              <a:rPr lang="zh-CN" altLang="en-US" dirty="0" smtClean="0"/>
              <a:t>的方言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所以大家</a:t>
            </a:r>
            <a:r>
              <a:rPr lang="zh-CN" altLang="en-US" b="1" dirty="0" smtClean="0"/>
              <a:t>基本都听得懂</a:t>
            </a:r>
            <a:endParaRPr lang="zh-CN" altLang="en-US" dirty="0" smtClean="0"/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不过你以为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东北话就会那么容易让你过关吗？</a:t>
            </a:r>
            <a:endParaRPr lang="zh-CN" altLang="en-US" dirty="0"/>
          </a:p>
        </p:txBody>
      </p:sp>
      <p:pic>
        <p:nvPicPr>
          <p:cNvPr id="136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0255" y="565198"/>
            <a:ext cx="1704095" cy="1704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195" name="Rectangle 3"/>
          <p:cNvSpPr>
            <a:spLocks noChangeArrowheads="1"/>
          </p:cNvSpPr>
          <p:nvPr/>
        </p:nvSpPr>
        <p:spPr bwMode="auto">
          <a:xfrm>
            <a:off x="2300067" y="2744182"/>
            <a:ext cx="548640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东北人读</a:t>
            </a:r>
            <a:r>
              <a:rPr lang="zh-CN" altLang="zh-CN" dirty="0" smtClean="0"/>
              <a:t>《</a:t>
            </a:r>
            <a:r>
              <a:rPr lang="zh-CN" altLang="en-US" dirty="0" smtClean="0"/>
              <a:t>再别康桥</a:t>
            </a:r>
            <a:r>
              <a:rPr lang="zh-CN" altLang="zh-CN" dirty="0" smtClean="0"/>
              <a:t>》</a:t>
            </a:r>
            <a:r>
              <a:rPr lang="zh-CN" altLang="en-US" dirty="0" smtClean="0"/>
              <a:t>：</a:t>
            </a:r>
          </a:p>
          <a:p>
            <a:pPr marR="0" lvl="0" indent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鸟儿悄滴，我走了，正如我蔫儿吧唧地来</a:t>
            </a:r>
          </a:p>
          <a:p>
            <a:pPr marR="0" lvl="0" indent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（轻轻的我走了，正如我轻轻的来 ）</a:t>
            </a:r>
          </a:p>
          <a:p>
            <a:pPr marR="0" lvl="0" indent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我扑棱扑棱</a:t>
            </a:r>
            <a:r>
              <a:rPr lang="zh-CN" altLang="zh-CN" dirty="0" smtClean="0">
                <a:solidFill>
                  <a:schemeClr val="bg1">
                    <a:lumMod val="50000"/>
                  </a:schemeClr>
                </a:solidFill>
              </a:rPr>
              <a:t>nǎo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袖子，告别西边内嘎哒的云</a:t>
            </a:r>
            <a:r>
              <a:rPr lang="zh-CN" altLang="zh-CN" dirty="0" smtClean="0">
                <a:solidFill>
                  <a:schemeClr val="bg1">
                    <a:lumMod val="50000"/>
                  </a:schemeClr>
                </a:solidFill>
              </a:rPr>
              <a:t>chǎi~</a:t>
            </a:r>
          </a:p>
          <a:p>
            <a:pPr marR="0" lvl="0" indent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（我轻轻的招手，作别西天的云彩 ）</a:t>
            </a:r>
          </a:p>
        </p:txBody>
      </p:sp>
      <p:sp>
        <p:nvSpPr>
          <p:cNvPr id="13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东北话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3258081" y="786009"/>
            <a:ext cx="26981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他们创造了数不胜数的</a:t>
            </a:r>
            <a:r>
              <a:rPr lang="zh-CN" altLang="en-US" b="1" dirty="0" smtClean="0">
                <a:solidFill>
                  <a:schemeClr val="tx2"/>
                </a:solidFill>
              </a:rPr>
              <a:t>精辟成语</a:t>
            </a:r>
            <a:endParaRPr lang="zh-CN" altLang="en-US" dirty="0">
              <a:solidFill>
                <a:schemeClr val="tx2"/>
              </a:solidFill>
            </a:endParaRPr>
          </a:p>
        </p:txBody>
      </p:sp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1156" y="1497673"/>
            <a:ext cx="6181921" cy="246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东北话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98471" y="2138290"/>
            <a:ext cx="379827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/>
              <a:t>还擅长</a:t>
            </a:r>
            <a:r>
              <a:rPr lang="en-US" altLang="zh-CN" dirty="0" smtClean="0"/>
              <a:t>.....</a:t>
            </a:r>
            <a:r>
              <a:rPr lang="zh-CN" altLang="en-US" b="1" dirty="0" smtClean="0">
                <a:solidFill>
                  <a:schemeClr val="tx2"/>
                </a:solidFill>
              </a:rPr>
              <a:t>用一个词代表所有其他意思</a:t>
            </a:r>
            <a:endParaRPr lang="zh-CN" altLang="en-US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比如：</a:t>
            </a:r>
            <a:r>
              <a:rPr lang="zh-CN" altLang="en-US" b="1" dirty="0" smtClean="0"/>
              <a:t>整</a:t>
            </a:r>
            <a:endParaRPr lang="zh-CN" altLang="en-US" dirty="0" smtClean="0"/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给它整啥意思，就是啥意思！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东北人离开了「整」，基本是无法正常说话的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会讲一口流利东北话的日本乒乓球运动员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福原爱当年结婚时说：   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1005838" y="596485"/>
            <a:ext cx="29471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/>
              <a:t>他们还擅长</a:t>
            </a:r>
            <a:r>
              <a:rPr lang="zh-CN" altLang="en-US" b="1" dirty="0" smtClean="0">
                <a:solidFill>
                  <a:schemeClr val="tx2"/>
                </a:solidFill>
              </a:rPr>
              <a:t>很多词代表一个意思</a:t>
            </a:r>
            <a:endParaRPr lang="zh-CN" altLang="en-US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比如：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 smtClean="0"/>
              <a:t>聊天</a:t>
            </a:r>
            <a:r>
              <a:rPr lang="zh-CN" altLang="en-US" dirty="0" smtClean="0"/>
              <a:t>，可以是「唠嗑」「侃大山」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也可以是「掰扯」「扒瞎」</a:t>
            </a:r>
            <a:r>
              <a:rPr lang="en-US" altLang="zh-CN" dirty="0" smtClean="0"/>
              <a:t>……</a:t>
            </a:r>
            <a:endParaRPr lang="zh-CN" altLang="en-US" dirty="0"/>
          </a:p>
        </p:txBody>
      </p:sp>
      <p:sp>
        <p:nvSpPr>
          <p:cNvPr id="144385" name="Rectangle 1"/>
          <p:cNvSpPr>
            <a:spLocks noChangeArrowheads="1"/>
          </p:cNvSpPr>
          <p:nvPr/>
        </p:nvSpPr>
        <p:spPr bwMode="auto">
          <a:xfrm>
            <a:off x="5922499" y="1062832"/>
            <a:ext cx="3221501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/>
              <a:t>用</a:t>
            </a:r>
            <a:r>
              <a:rPr lang="zh-CN" altLang="en-US" dirty="0" smtClean="0">
                <a:solidFill>
                  <a:schemeClr val="tx2"/>
                </a:solidFill>
              </a:rPr>
              <a:t>「整」</a:t>
            </a:r>
            <a:r>
              <a:rPr lang="zh-CN" altLang="en-US" dirty="0" smtClean="0"/>
              <a:t>造句那就更厉害了</a:t>
            </a:r>
            <a:r>
              <a:rPr lang="zh-CN" altLang="zh-CN" dirty="0" smtClean="0"/>
              <a:t>~</a:t>
            </a:r>
          </a:p>
          <a:p>
            <a:pPr lvl="0" algn="ctr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/>
              <a:t>「我想给你整个世界！」「那你整吧！」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「整（喝）两杯得啦」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「小李，上来整（说）</a:t>
            </a:r>
            <a:r>
              <a:rPr lang="zh-CN" altLang="zh-CN" dirty="0" smtClean="0"/>
              <a:t>2</a:t>
            </a:r>
            <a:r>
              <a:rPr lang="zh-CN" altLang="en-US" dirty="0" smtClean="0"/>
              <a:t>句」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「咋整（咋办）啊，又迟到啦」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「我给你整（做）个凉菜！」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zh-CN" dirty="0" smtClean="0"/>
              <a:t>……</a:t>
            </a:r>
          </a:p>
        </p:txBody>
      </p:sp>
      <p:pic>
        <p:nvPicPr>
          <p:cNvPr id="144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7361" y="1836351"/>
            <a:ext cx="2456723" cy="2039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矩形 12"/>
          <p:cNvSpPr/>
          <p:nvPr/>
        </p:nvSpPr>
        <p:spPr>
          <a:xfrm>
            <a:off x="2686929" y="3989014"/>
            <a:ext cx="258142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 smtClean="0"/>
              <a:t>「谢谢老公为了我们的爱情</a:t>
            </a:r>
            <a:endParaRPr lang="zh-CN" altLang="en-US" dirty="0" smtClean="0"/>
          </a:p>
          <a:p>
            <a:pPr algn="ctr">
              <a:lnSpc>
                <a:spcPct val="150000"/>
              </a:lnSpc>
            </a:pPr>
            <a:r>
              <a:rPr lang="zh-CN" altLang="en-US" b="1" dirty="0" smtClean="0"/>
              <a:t>整（准备）这个戒指！」</a:t>
            </a:r>
            <a:endParaRPr lang="zh-CN" altLang="en-US" dirty="0"/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gray">
          <a:xfrm>
            <a:off x="3707904" y="320714"/>
            <a:ext cx="158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东北话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20307" y="330591"/>
            <a:ext cx="6611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感想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2377440" y="816751"/>
            <a:ext cx="4572000" cy="10618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/>
              <a:t>有人崩溃道：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没听过的词看不懂也就算了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很多</a:t>
            </a:r>
            <a:r>
              <a:rPr lang="zh-CN" altLang="en-US" b="1" dirty="0" smtClean="0">
                <a:solidFill>
                  <a:schemeClr val="tx2"/>
                </a:solidFill>
              </a:rPr>
              <a:t>听过的词</a:t>
            </a:r>
            <a:r>
              <a:rPr lang="zh-CN" altLang="en-US" dirty="0" smtClean="0"/>
              <a:t>也让南方人看不懂呀！</a:t>
            </a:r>
            <a:endParaRPr lang="zh-CN" altLang="en-US" dirty="0"/>
          </a:p>
        </p:txBody>
      </p:sp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86883" y="2190017"/>
            <a:ext cx="23812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20307" y="330591"/>
            <a:ext cx="6611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感想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250831" y="74680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/>
              <a:t>之前看见一段文字就说的这个：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你说</a:t>
            </a:r>
            <a:r>
              <a:rPr lang="zh-CN" altLang="en-US" b="1" dirty="0" smtClean="0">
                <a:solidFill>
                  <a:schemeClr val="tx2"/>
                </a:solidFill>
              </a:rPr>
              <a:t>「这串儿真不错！」</a:t>
            </a:r>
            <a:endParaRPr lang="zh-CN" altLang="en-US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东北人想到的是</a:t>
            </a:r>
            <a:r>
              <a:rPr lang="zh-CN" altLang="en-US" b="1" dirty="0" smtClean="0"/>
              <a:t>羊肉串</a:t>
            </a:r>
            <a:endParaRPr lang="zh-CN" altLang="en-US" dirty="0" smtClean="0"/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四川人想到的是</a:t>
            </a:r>
            <a:r>
              <a:rPr lang="zh-CN" altLang="en-US" b="1" dirty="0" smtClean="0"/>
              <a:t>串串香</a:t>
            </a:r>
            <a:endParaRPr lang="zh-CN" altLang="en-US" dirty="0" smtClean="0"/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北京人更厉害，一半人想到的是</a:t>
            </a:r>
            <a:r>
              <a:rPr lang="zh-CN" altLang="en-US" b="1" dirty="0" smtClean="0"/>
              <a:t>小狗</a:t>
            </a:r>
            <a:endParaRPr lang="zh-CN" altLang="en-US" dirty="0" smtClean="0"/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另一半人想到的，居然是</a:t>
            </a:r>
            <a:r>
              <a:rPr lang="zh-CN" altLang="en-US" b="1" dirty="0" smtClean="0"/>
              <a:t>「盘珠子」</a:t>
            </a:r>
            <a:endParaRPr lang="zh-CN" altLang="en-US" dirty="0"/>
          </a:p>
        </p:txBody>
      </p:sp>
      <p:pic>
        <p:nvPicPr>
          <p:cNvPr id="147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27787" y="2859919"/>
            <a:ext cx="1843088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20307" y="330591"/>
            <a:ext cx="6611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总结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97877" y="576169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/>
              <a:t>看完上面这些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除了</a:t>
            </a:r>
            <a:r>
              <a:rPr lang="en-US" altLang="zh-CN" dirty="0" smtClean="0"/>
              <a:t>get</a:t>
            </a:r>
            <a:r>
              <a:rPr lang="zh-CN" altLang="en-US" dirty="0" smtClean="0"/>
              <a:t>到很多新奇的方言词儿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不得不感叹：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方言，真的是一种</a:t>
            </a:r>
            <a:r>
              <a:rPr lang="zh-CN" altLang="en-US" b="1" dirty="0" smtClean="0"/>
              <a:t>太有趣</a:t>
            </a:r>
            <a:r>
              <a:rPr lang="zh-CN" altLang="en-US" dirty="0" smtClean="0"/>
              <a:t>的文化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不论南北，也不论彼此听不听得懂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只要一张嘴儿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字里行间的</a:t>
            </a:r>
            <a:r>
              <a:rPr lang="zh-CN" altLang="en-US" b="1" dirty="0" smtClean="0">
                <a:solidFill>
                  <a:schemeClr val="tx2"/>
                </a:solidFill>
              </a:rPr>
              <a:t>风土人情</a:t>
            </a:r>
            <a:r>
              <a:rPr lang="zh-CN" altLang="en-US" dirty="0" smtClean="0"/>
              <a:t>就蹦跶开来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听不懂也能感觉的到</a:t>
            </a:r>
            <a:r>
              <a:rPr lang="zh-CN" altLang="en-US" b="1" dirty="0" smtClean="0"/>
              <a:t>其中的妙趣</a:t>
            </a:r>
            <a:endParaRPr lang="zh-CN" altLang="en-US" dirty="0"/>
          </a:p>
        </p:txBody>
      </p:sp>
      <p:pic>
        <p:nvPicPr>
          <p:cNvPr id="148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4863" y="803079"/>
            <a:ext cx="1981200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矩形 9"/>
          <p:cNvSpPr/>
          <p:nvPr/>
        </p:nvSpPr>
        <p:spPr>
          <a:xfrm>
            <a:off x="4065563" y="3020951"/>
            <a:ext cx="4572000" cy="17081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/>
              <a:t>在普通话从娃娃抓起的今天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很多方言词儿已经</a:t>
            </a:r>
            <a:r>
              <a:rPr lang="zh-CN" altLang="en-US" b="1" dirty="0" smtClean="0">
                <a:solidFill>
                  <a:schemeClr val="tx2"/>
                </a:solidFill>
              </a:rPr>
              <a:t>慢慢被我们遗忘</a:t>
            </a:r>
            <a:endParaRPr lang="zh-CN" altLang="en-US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但对于那些离开家乡的人来说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只要一张嘴说话，我们依旧能从中找到</a:t>
            </a:r>
            <a:r>
              <a:rPr lang="zh-CN" altLang="en-US" b="1" dirty="0" smtClean="0">
                <a:solidFill>
                  <a:schemeClr val="tx2"/>
                </a:solidFill>
              </a:rPr>
              <a:t>共鸣</a:t>
            </a:r>
            <a:endParaRPr lang="zh-CN" altLang="en-US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 smtClean="0"/>
              <a:t>他乡闻乡音，依旧是一件欣喜万分的事儿</a:t>
            </a:r>
            <a:r>
              <a:rPr lang="en-US" altLang="zh-CN" dirty="0" smtClean="0"/>
              <a:t>~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xmlns="" val="4133833412"/>
      </p:ext>
    </p:extLst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235965" y="2472517"/>
            <a:ext cx="684625" cy="790768"/>
            <a:chOff x="1235965" y="2472517"/>
            <a:chExt cx="684625" cy="790768"/>
          </a:xfrm>
        </p:grpSpPr>
        <p:grpSp>
          <p:nvGrpSpPr>
            <p:cNvPr id="7" name="组合 6"/>
            <p:cNvGrpSpPr/>
            <p:nvPr/>
          </p:nvGrpSpPr>
          <p:grpSpPr>
            <a:xfrm>
              <a:off x="1235965" y="2472517"/>
              <a:ext cx="684625" cy="790768"/>
              <a:chOff x="2744871" y="3116805"/>
              <a:chExt cx="719580" cy="811898"/>
            </a:xfrm>
          </p:grpSpPr>
          <p:sp>
            <p:nvSpPr>
              <p:cNvPr id="9" name="Freeform 5"/>
              <p:cNvSpPr>
                <a:spLocks/>
              </p:cNvSpPr>
              <p:nvPr/>
            </p:nvSpPr>
            <p:spPr bwMode="auto">
              <a:xfrm rot="5400000">
                <a:off x="2698712" y="3162964"/>
                <a:ext cx="811898" cy="71958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D3D3D3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rgbClr val="ADADAD"/>
                    </a:gs>
                    <a:gs pos="100000">
                      <a:schemeClr val="bg1"/>
                    </a:gs>
                  </a:gsLst>
                  <a:lin ang="8100000" scaled="0"/>
                </a:gradFill>
              </a:ln>
              <a:effectLst>
                <a:outerShdw blurRad="2032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5"/>
              <p:cNvSpPr>
                <a:spLocks/>
              </p:cNvSpPr>
              <p:nvPr/>
            </p:nvSpPr>
            <p:spPr bwMode="auto">
              <a:xfrm rot="5400000">
                <a:off x="2746773" y="3205559"/>
                <a:ext cx="715777" cy="63438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noFill/>
              <a:ln w="6350">
                <a:solidFill>
                  <a:schemeClr val="tx2"/>
                </a:solidFill>
                <a:prstDash val="dash"/>
              </a:ln>
              <a:effectLst>
                <a:outerShdw blurRad="2032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1330253" y="251932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4000" dirty="0">
                <a:solidFill>
                  <a:schemeClr val="tx2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j-ea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760794" y="2422540"/>
            <a:ext cx="5383206" cy="220648"/>
            <a:chOff x="3760794" y="2422540"/>
            <a:chExt cx="5383206" cy="220648"/>
          </a:xfrm>
        </p:grpSpPr>
        <p:cxnSp>
          <p:nvCxnSpPr>
            <p:cNvPr id="15" name="直接连接符 14"/>
            <p:cNvCxnSpPr>
              <a:stCxn id="38" idx="7"/>
            </p:cNvCxnSpPr>
            <p:nvPr/>
          </p:nvCxnSpPr>
          <p:spPr>
            <a:xfrm>
              <a:off x="3760794" y="2422540"/>
              <a:ext cx="163506" cy="220648"/>
            </a:xfrm>
            <a:prstGeom prst="line">
              <a:avLst/>
            </a:prstGeom>
            <a:ln w="762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3929063" y="2641879"/>
              <a:ext cx="4105804" cy="0"/>
            </a:xfrm>
            <a:prstGeom prst="line">
              <a:avLst/>
            </a:prstGeom>
            <a:ln w="762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8103924" y="2641879"/>
              <a:ext cx="754055" cy="0"/>
            </a:xfrm>
            <a:prstGeom prst="line">
              <a:avLst/>
            </a:prstGeom>
            <a:ln w="7620">
              <a:solidFill>
                <a:schemeClr val="bg1"/>
              </a:solidFill>
              <a:prstDash val="dash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8948986" y="2641879"/>
              <a:ext cx="195014" cy="0"/>
            </a:xfrm>
            <a:prstGeom prst="line">
              <a:avLst/>
            </a:prstGeom>
            <a:ln w="762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Freeform 5"/>
          <p:cNvSpPr>
            <a:spLocks/>
          </p:cNvSpPr>
          <p:nvPr/>
        </p:nvSpPr>
        <p:spPr bwMode="auto">
          <a:xfrm rot="5400000">
            <a:off x="7565447" y="2011438"/>
            <a:ext cx="187550" cy="16237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/>
          </a:solidFill>
          <a:ln w="19050">
            <a:noFill/>
          </a:ln>
          <a:effectLst>
            <a:outerShdw blurRad="2032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916846" y="3123606"/>
            <a:ext cx="282820" cy="1990537"/>
            <a:chOff x="916846" y="3123606"/>
            <a:chExt cx="282820" cy="1990537"/>
          </a:xfrm>
        </p:grpSpPr>
        <p:cxnSp>
          <p:nvCxnSpPr>
            <p:cNvPr id="21" name="直接连接符 20"/>
            <p:cNvCxnSpPr/>
            <p:nvPr/>
          </p:nvCxnSpPr>
          <p:spPr>
            <a:xfrm flipH="1">
              <a:off x="916846" y="3123606"/>
              <a:ext cx="282820" cy="42675"/>
            </a:xfrm>
            <a:prstGeom prst="line">
              <a:avLst/>
            </a:prstGeom>
            <a:ln w="762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918155" y="3166281"/>
              <a:ext cx="0" cy="838729"/>
            </a:xfrm>
            <a:prstGeom prst="line">
              <a:avLst/>
            </a:prstGeom>
            <a:ln w="762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41128" y="4451095"/>
              <a:ext cx="754055" cy="0"/>
            </a:xfrm>
            <a:prstGeom prst="line">
              <a:avLst/>
            </a:prstGeom>
            <a:ln w="7620">
              <a:solidFill>
                <a:schemeClr val="bg1"/>
              </a:solidFill>
              <a:prstDash val="dash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5400000">
              <a:off x="820648" y="5016636"/>
              <a:ext cx="195014" cy="0"/>
            </a:xfrm>
            <a:prstGeom prst="line">
              <a:avLst/>
            </a:prstGeom>
            <a:ln w="762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974519" y="2472517"/>
            <a:ext cx="684625" cy="790768"/>
            <a:chOff x="1974519" y="2472517"/>
            <a:chExt cx="684625" cy="790768"/>
          </a:xfrm>
        </p:grpSpPr>
        <p:grpSp>
          <p:nvGrpSpPr>
            <p:cNvPr id="31" name="组合 30"/>
            <p:cNvGrpSpPr/>
            <p:nvPr/>
          </p:nvGrpSpPr>
          <p:grpSpPr>
            <a:xfrm>
              <a:off x="1974519" y="2472517"/>
              <a:ext cx="684625" cy="790768"/>
              <a:chOff x="2744871" y="3116805"/>
              <a:chExt cx="719580" cy="811898"/>
            </a:xfrm>
          </p:grpSpPr>
          <p:sp>
            <p:nvSpPr>
              <p:cNvPr id="33" name="Freeform 5"/>
              <p:cNvSpPr>
                <a:spLocks/>
              </p:cNvSpPr>
              <p:nvPr/>
            </p:nvSpPr>
            <p:spPr bwMode="auto">
              <a:xfrm rot="5400000">
                <a:off x="2698712" y="3162964"/>
                <a:ext cx="811898" cy="71958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D3D3D3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rgbClr val="ADADAD"/>
                    </a:gs>
                    <a:gs pos="100000">
                      <a:schemeClr val="bg1"/>
                    </a:gs>
                  </a:gsLst>
                  <a:lin ang="8100000" scaled="0"/>
                </a:gradFill>
              </a:ln>
              <a:effectLst>
                <a:outerShdw blurRad="2032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5"/>
              <p:cNvSpPr>
                <a:spLocks/>
              </p:cNvSpPr>
              <p:nvPr/>
            </p:nvSpPr>
            <p:spPr bwMode="auto">
              <a:xfrm rot="5400000">
                <a:off x="2746773" y="3205559"/>
                <a:ext cx="715777" cy="63438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noFill/>
              <a:ln w="6350">
                <a:solidFill>
                  <a:schemeClr val="tx2"/>
                </a:solidFill>
                <a:prstDash val="dash"/>
              </a:ln>
              <a:effectLst>
                <a:outerShdw blurRad="2032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2064899" y="251932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4000" dirty="0">
                <a:solidFill>
                  <a:schemeClr val="tx2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j-ea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111018" y="1804302"/>
            <a:ext cx="684625" cy="790768"/>
            <a:chOff x="3111018" y="1804302"/>
            <a:chExt cx="684625" cy="790768"/>
          </a:xfrm>
        </p:grpSpPr>
        <p:grpSp>
          <p:nvGrpSpPr>
            <p:cNvPr id="36" name="组合 35"/>
            <p:cNvGrpSpPr/>
            <p:nvPr/>
          </p:nvGrpSpPr>
          <p:grpSpPr>
            <a:xfrm>
              <a:off x="3111018" y="1804302"/>
              <a:ext cx="684625" cy="790768"/>
              <a:chOff x="2744871" y="3116805"/>
              <a:chExt cx="719580" cy="811898"/>
            </a:xfrm>
          </p:grpSpPr>
          <p:sp>
            <p:nvSpPr>
              <p:cNvPr id="38" name="Freeform 5"/>
              <p:cNvSpPr>
                <a:spLocks/>
              </p:cNvSpPr>
              <p:nvPr/>
            </p:nvSpPr>
            <p:spPr bwMode="auto">
              <a:xfrm rot="5400000">
                <a:off x="2698712" y="3162964"/>
                <a:ext cx="811898" cy="71958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D3D3D3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rgbClr val="ADADAD"/>
                    </a:gs>
                    <a:gs pos="100000">
                      <a:schemeClr val="bg1"/>
                    </a:gs>
                  </a:gsLst>
                  <a:lin ang="8100000" scaled="0"/>
                </a:gradFill>
              </a:ln>
              <a:effectLst>
                <a:outerShdw blurRad="2032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5"/>
              <p:cNvSpPr>
                <a:spLocks/>
              </p:cNvSpPr>
              <p:nvPr/>
            </p:nvSpPr>
            <p:spPr bwMode="auto">
              <a:xfrm rot="5400000">
                <a:off x="2746773" y="3205559"/>
                <a:ext cx="715777" cy="63438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noFill/>
              <a:ln w="6350">
                <a:solidFill>
                  <a:schemeClr val="tx2"/>
                </a:solidFill>
                <a:prstDash val="dash"/>
              </a:ln>
              <a:effectLst>
                <a:outerShdw blurRad="2032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3189674" y="1851110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4000" dirty="0">
                <a:solidFill>
                  <a:schemeClr val="tx2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j-ea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372464" y="1804302"/>
            <a:ext cx="684625" cy="790768"/>
            <a:chOff x="2372464" y="1804302"/>
            <a:chExt cx="684625" cy="790768"/>
          </a:xfrm>
        </p:grpSpPr>
        <p:grpSp>
          <p:nvGrpSpPr>
            <p:cNvPr id="41" name="组合 40"/>
            <p:cNvGrpSpPr/>
            <p:nvPr/>
          </p:nvGrpSpPr>
          <p:grpSpPr>
            <a:xfrm>
              <a:off x="2372464" y="1804302"/>
              <a:ext cx="684625" cy="790768"/>
              <a:chOff x="2744871" y="3116805"/>
              <a:chExt cx="719580" cy="811898"/>
            </a:xfrm>
          </p:grpSpPr>
          <p:sp>
            <p:nvSpPr>
              <p:cNvPr id="43" name="Freeform 5"/>
              <p:cNvSpPr>
                <a:spLocks/>
              </p:cNvSpPr>
              <p:nvPr/>
            </p:nvSpPr>
            <p:spPr bwMode="auto">
              <a:xfrm rot="5400000">
                <a:off x="2698712" y="3162964"/>
                <a:ext cx="811898" cy="71958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D3D3D3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rgbClr val="ADADAD"/>
                    </a:gs>
                    <a:gs pos="100000">
                      <a:schemeClr val="bg1"/>
                    </a:gs>
                  </a:gsLst>
                  <a:lin ang="8100000" scaled="0"/>
                </a:gradFill>
              </a:ln>
              <a:effectLst>
                <a:outerShdw blurRad="2032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5"/>
              <p:cNvSpPr>
                <a:spLocks/>
              </p:cNvSpPr>
              <p:nvPr/>
            </p:nvSpPr>
            <p:spPr bwMode="auto">
              <a:xfrm rot="5400000">
                <a:off x="2746773" y="3205559"/>
                <a:ext cx="715777" cy="63438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noFill/>
              <a:ln w="6350">
                <a:solidFill>
                  <a:schemeClr val="tx2"/>
                </a:solidFill>
                <a:prstDash val="dash"/>
              </a:ln>
              <a:effectLst>
                <a:outerShdw blurRad="2032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2" name="文本框 41"/>
            <p:cNvSpPr txBox="1"/>
            <p:nvPr/>
          </p:nvSpPr>
          <p:spPr>
            <a:xfrm>
              <a:off x="2470660" y="1851110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4000" dirty="0">
                <a:solidFill>
                  <a:schemeClr val="tx2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j-ea"/>
                <a:ea typeface="+mj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741848" y="1126944"/>
            <a:ext cx="868418" cy="790768"/>
            <a:chOff x="2741848" y="1126944"/>
            <a:chExt cx="868418" cy="790768"/>
          </a:xfrm>
        </p:grpSpPr>
        <p:sp>
          <p:nvSpPr>
            <p:cNvPr id="28" name="Freeform 5"/>
            <p:cNvSpPr>
              <a:spLocks/>
            </p:cNvSpPr>
            <p:nvPr/>
          </p:nvSpPr>
          <p:spPr bwMode="auto">
            <a:xfrm rot="5400000">
              <a:off x="2688777" y="1180015"/>
              <a:ext cx="790768" cy="68462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100000">
                  <a:schemeClr val="tx2"/>
                </a:gs>
              </a:gsLst>
              <a:lin ang="600000" scaled="0"/>
            </a:gradFill>
            <a:ln w="19050">
              <a:gradFill>
                <a:gsLst>
                  <a:gs pos="0">
                    <a:srgbClr val="ADADAD"/>
                  </a:gs>
                  <a:gs pos="100000">
                    <a:schemeClr val="bg1"/>
                  </a:gs>
                </a:gsLst>
                <a:lin ang="8100000" scaled="0"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2769081" y="1368438"/>
              <a:ext cx="8411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424290" y="1878036"/>
            <a:ext cx="2651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</a:rPr>
              <a:t>南北一家亲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8073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theme/theme1.xml><?xml version="1.0" encoding="utf-8"?>
<a:theme xmlns:a="http://schemas.openxmlformats.org/drawingml/2006/main" name="第一PPT，www.1ppt.com">
  <a:themeElements>
    <a:clrScheme name="自定义 3366">
      <a:dk1>
        <a:srgbClr val="080808"/>
      </a:dk1>
      <a:lt1>
        <a:sysClr val="window" lastClr="FFFFFF"/>
      </a:lt1>
      <a:dk2>
        <a:srgbClr val="BD0000"/>
      </a:dk2>
      <a:lt2>
        <a:srgbClr val="9E0000"/>
      </a:lt2>
      <a:accent1>
        <a:srgbClr val="080808"/>
      </a:accent1>
      <a:accent2>
        <a:srgbClr val="080808"/>
      </a:accent2>
      <a:accent3>
        <a:srgbClr val="080808"/>
      </a:accent3>
      <a:accent4>
        <a:srgbClr val="080808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bg1"/>
            </a:gs>
            <a:gs pos="100000">
              <a:srgbClr val="DDDEDD"/>
            </a:gs>
          </a:gsLst>
          <a:lin ang="6000000" scaled="0"/>
          <a:tileRect/>
        </a:gradFill>
        <a:ln w="28575">
          <a:solidFill>
            <a:schemeClr val="bg1"/>
          </a:solidFill>
        </a:ln>
        <a:effectLst>
          <a:outerShdw blurRad="279400" dist="254000" dir="8100000" algn="tr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</TotalTime>
  <Words>899</Words>
  <Application>Microsoft Office PowerPoint</Application>
  <PresentationFormat>全屏显示(16:9)</PresentationFormat>
  <Paragraphs>158</Paragraphs>
  <Slides>26</Slides>
  <Notes>26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第一PPT，www.1ppt.com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红色微立体工作总结</dc:title>
  <dc:creator>第一PPT</dc:creator>
  <cp:keywords>www.1ppt.com</cp:keywords>
  <cp:lastModifiedBy>Administrator</cp:lastModifiedBy>
  <cp:revision>394</cp:revision>
  <dcterms:created xsi:type="dcterms:W3CDTF">2014-07-15T12:53:52Z</dcterms:created>
  <dcterms:modified xsi:type="dcterms:W3CDTF">2019-08-19T06:22:14Z</dcterms:modified>
</cp:coreProperties>
</file>